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4" r:id="rId4"/>
  </p:sldMasterIdLst>
  <p:notesMasterIdLst>
    <p:notesMasterId r:id="rId6"/>
  </p:notesMasterIdLst>
  <p:handoutMasterIdLst>
    <p:handoutMasterId r:id="rId22"/>
  </p:handoutMasterIdLst>
  <p:sldIdLst>
    <p:sldId id="319" r:id="rId5"/>
    <p:sldId id="321" r:id="rId7"/>
    <p:sldId id="322" r:id="rId8"/>
    <p:sldId id="323" r:id="rId9"/>
    <p:sldId id="324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7" r:id="rId19"/>
    <p:sldId id="339" r:id="rId20"/>
    <p:sldId id="338" r:id="rId21"/>
  </p:sldIdLst>
  <p:sldSz cx="12192000" cy="6858000"/>
  <p:notesSz cx="7103745" cy="10234295"/>
  <p:embeddedFontLst>
    <p:embeddedFont>
      <p:font typeface="微软雅黑 Light" panose="020B0502040204020203" charset="-122"/>
      <p:regular r:id="rId27"/>
    </p:embeddedFont>
    <p:embeddedFont>
      <p:font typeface="微软雅黑" panose="020B0503020204020204" charset="-122"/>
      <p:regular r:id="rId28"/>
    </p:embeddedFont>
    <p:embeddedFont>
      <p:font typeface="汉仪正圆 55简" panose="00020600040101010101" charset="-122"/>
      <p:regular r:id="rId29"/>
    </p:embeddedFont>
    <p:embeddedFont>
      <p:font typeface="Arial Unicode MS" panose="020B0604020202020204" charset="-122"/>
      <p:regular r:id="rId30"/>
    </p:embeddedFont>
    <p:embeddedFont>
      <p:font typeface="仿宋" panose="02010609060101010101" charset="-122"/>
      <p:regular r:id="rId31"/>
    </p:embeddedFont>
    <p:embeddedFont>
      <p:font typeface="汉仪超粗宋简" panose="02010600000101010101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3D3"/>
    <a:srgbClr val="009FE8"/>
    <a:srgbClr val="29CFFF"/>
    <a:srgbClr val="41D9FF"/>
    <a:srgbClr val="F85208"/>
    <a:srgbClr val="1E94D4"/>
    <a:srgbClr val="F7860C"/>
    <a:srgbClr val="F0BBA8"/>
    <a:srgbClr val="164A95"/>
    <a:srgbClr val="093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205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8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1.jpe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image" Target="../media/image4.png"/><Relationship Id="rId4" Type="http://schemas.openxmlformats.org/officeDocument/2006/relationships/tags" Target="../tags/tag17.xml"/><Relationship Id="rId3" Type="http://schemas.openxmlformats.org/officeDocument/2006/relationships/image" Target="../media/image3.jpe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1.jpeg"/><Relationship Id="rId2" Type="http://schemas.openxmlformats.org/officeDocument/2006/relationships/tags" Target="../tags/tag22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1.jpeg"/><Relationship Id="rId2" Type="http://schemas.openxmlformats.org/officeDocument/2006/relationships/tags" Target="../tags/tag3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5.jpeg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1.jpeg"/><Relationship Id="rId2" Type="http://schemas.openxmlformats.org/officeDocument/2006/relationships/tags" Target="../tags/tag48.xml"/><Relationship Id="rId10" Type="http://schemas.openxmlformats.org/officeDocument/2006/relationships/tags" Target="../tags/tag55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1.jpeg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jpe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6.png"/><Relationship Id="rId4" Type="http://schemas.openxmlformats.org/officeDocument/2006/relationships/tags" Target="../tags/tag70.xml"/><Relationship Id="rId3" Type="http://schemas.openxmlformats.org/officeDocument/2006/relationships/image" Target="../media/image1.jpeg"/><Relationship Id="rId2" Type="http://schemas.openxmlformats.org/officeDocument/2006/relationships/tags" Target="../tags/tag69.xml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1.jpeg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1.jpe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1.jpeg"/><Relationship Id="rId2" Type="http://schemas.openxmlformats.org/officeDocument/2006/relationships/tags" Target="../tags/tag89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1.jpeg"/><Relationship Id="rId2" Type="http://schemas.openxmlformats.org/officeDocument/2006/relationships/tags" Target="../tags/tag98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.jpeg"/><Relationship Id="rId2" Type="http://schemas.openxmlformats.org/officeDocument/2006/relationships/tags" Target="../tags/tag107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1.jpeg"/><Relationship Id="rId2" Type="http://schemas.openxmlformats.org/officeDocument/2006/relationships/tags" Target="../tags/tag116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image" Target="../media/image1.jpeg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51" y="1122719"/>
            <a:ext cx="10516239" cy="238768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51" y="3602482"/>
            <a:ext cx="10516239" cy="165550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51" y="327037"/>
            <a:ext cx="10516239" cy="585046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51" y="1122719"/>
            <a:ext cx="10516239" cy="238768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51" y="3602482"/>
            <a:ext cx="10516239" cy="165550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51" y="197492"/>
            <a:ext cx="10516239" cy="132561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51" y="1702495"/>
            <a:ext cx="10516239" cy="447500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51" y="2959204"/>
            <a:ext cx="10516239" cy="2781398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51" y="1722181"/>
            <a:ext cx="10516239" cy="1103034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51" y="1825689"/>
            <a:ext cx="5181914" cy="43514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575" y="1825689"/>
            <a:ext cx="5181914" cy="43514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56" y="365138"/>
            <a:ext cx="10516239" cy="8001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21" y="1482142"/>
            <a:ext cx="5221287" cy="823624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51" y="2368633"/>
            <a:ext cx="5222557" cy="382093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35" y="1482142"/>
            <a:ext cx="5097455" cy="823624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35" y="2368633"/>
            <a:ext cx="5097455" cy="382093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51" y="197492"/>
            <a:ext cx="10516239" cy="132561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1" y="-1905"/>
            <a:ext cx="7017811" cy="6862053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571" y="457216"/>
            <a:ext cx="4392562" cy="105540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937" y="1694240"/>
            <a:ext cx="4393832" cy="4480718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51" y="197492"/>
            <a:ext cx="10516239" cy="132561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51" y="1702495"/>
            <a:ext cx="10516239" cy="447500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820" y="-7620"/>
            <a:ext cx="7017811" cy="6862053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600" y="457216"/>
            <a:ext cx="4280160" cy="105540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00" y="1694240"/>
            <a:ext cx="4280795" cy="4480718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5430" y="365138"/>
            <a:ext cx="2629060" cy="58120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138"/>
            <a:ext cx="7734770" cy="58120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51" y="327037"/>
            <a:ext cx="10516239" cy="585046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92621" cy="6858622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551866" y="746679"/>
            <a:ext cx="11064138" cy="5353845"/>
          </a:xfrm>
          <a:prstGeom prst="roundRect">
            <a:avLst>
              <a:gd name="adj" fmla="val 10026"/>
            </a:avLst>
          </a:prstGeom>
          <a:solidFill>
            <a:srgbClr val="D5E9FF">
              <a:alpha val="86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50">
              <a:solidFill>
                <a:schemeClr val="lt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31880" y="915035"/>
            <a:ext cx="4926682" cy="5951219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副标题 1"/>
          <p:cNvSpPr/>
          <p:nvPr>
            <p:ph type="subTitle" idx="1" hasCustomPrompt="1"/>
            <p:custDataLst>
              <p:tags r:id="rId10"/>
            </p:custDataLst>
          </p:nvPr>
        </p:nvSpPr>
        <p:spPr>
          <a:xfrm>
            <a:off x="1353558" y="854347"/>
            <a:ext cx="3858784" cy="41651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2250" algn="ctr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750" b="0" i="0" u="none" strike="noStrike" kern="1200" cap="none" spc="1898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1pPr>
            <a:lvl2pPr marL="66675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10615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5448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9898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442845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7345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31845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5710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3"/>
          <p:cNvSpPr/>
          <p:nvPr>
            <p:ph type="ctrTitle" idx="2" hasCustomPrompt="1"/>
            <p:custDataLst>
              <p:tags r:id="rId11"/>
            </p:custDataLst>
          </p:nvPr>
        </p:nvSpPr>
        <p:spPr>
          <a:xfrm>
            <a:off x="1383724" y="1692259"/>
            <a:ext cx="3798450" cy="2760384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745" b="0" i="0" u="none" strike="noStrike" kern="1200" cap="none" spc="650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7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1" y="449517"/>
            <a:ext cx="10852237" cy="429397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1" y="1029121"/>
            <a:ext cx="10852237" cy="5235680"/>
          </a:xfrm>
        </p:spPr>
        <p:txBody>
          <a:bodyPr vert="horz" lIns="90170" tIns="46990" rIns="90170" bIns="46990" rtlCol="0">
            <a:normAutofit/>
          </a:bodyPr>
          <a:lstStyle>
            <a:lvl1pPr marL="222250" marR="0" lvl="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  <a:lvl2pPr marL="666750" marR="0" lvl="1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2pPr>
            <a:lvl3pPr marL="1110615" marR="0" lvl="2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3pPr>
            <a:lvl4pPr marL="1554480" marR="0" lvl="3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4pPr>
            <a:lvl5pPr marL="1998980" marR="0" lvl="4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05045" y="0"/>
            <a:ext cx="9886949" cy="685799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/>
          <p:nvPr>
            <p:ph type="ctrTitle" idx="1" hasCustomPrompt="1"/>
            <p:custDataLst>
              <p:tags r:id="rId9"/>
            </p:custDataLst>
          </p:nvPr>
        </p:nvSpPr>
        <p:spPr>
          <a:xfrm>
            <a:off x="6095998" y="2672820"/>
            <a:ext cx="3443954" cy="562263"/>
          </a:xfrm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2820" b="0" i="0" u="none" strike="noStrike" kern="0" cap="none" spc="0" normalizeH="0" baseline="0" noProof="1" dirty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Arial" panose="020B0604020202020204" pitchFamily="34" charset="0"/>
                <a:ea typeface="汉仪文黑-85简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8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1" y="449517"/>
            <a:ext cx="10852237" cy="429397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1029121"/>
            <a:ext cx="5283242" cy="5235680"/>
          </a:xfrm>
        </p:spPr>
        <p:txBody>
          <a:bodyPr vert="horz" lIns="90170" tIns="46990" rIns="90170" bIns="46990" rtlCol="0">
            <a:normAutofit/>
          </a:bodyPr>
          <a:lstStyle>
            <a:lvl1pPr marL="222250" marR="0" lvl="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  <a:lvl2pPr marL="666750" marR="0" lvl="1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2pPr>
            <a:lvl3pPr marL="1110615" marR="0" lvl="2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3pPr>
            <a:lvl4pPr marL="1554480" marR="0" lvl="3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4pPr>
            <a:lvl5pPr marL="1998980" marR="0" lvl="4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1029121"/>
            <a:ext cx="5283242" cy="5235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555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 eaLnBrk="1" fontAlgn="auto" latinLnBrk="0" hangingPunct="1">
              <a:defRPr sz="1555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 eaLnBrk="1" fontAlgn="auto" latinLnBrk="0" hangingPunct="1">
              <a:defRPr sz="1555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 eaLnBrk="1" fontAlgn="auto" latinLnBrk="0" hangingPunct="1">
              <a:defRPr sz="1555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 eaLnBrk="1" fontAlgn="auto" latinLnBrk="0" hangingPunct="1">
              <a:defRPr sz="1555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10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1" y="449517"/>
            <a:ext cx="10852237" cy="429397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7924"/>
            <a:ext cx="5283242" cy="370169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945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</a:defRPr>
            </a:lvl1pPr>
            <a:lvl2pPr marL="444500" indent="0">
              <a:buNone/>
              <a:defRPr sz="1945" b="1"/>
            </a:lvl2pPr>
            <a:lvl3pPr marL="888365" indent="0">
              <a:buNone/>
              <a:defRPr sz="1750" b="1"/>
            </a:lvl3pPr>
            <a:lvl4pPr marL="1332230" indent="0">
              <a:buNone/>
              <a:defRPr sz="1555" b="1"/>
            </a:lvl4pPr>
            <a:lvl5pPr marL="1776730" indent="0">
              <a:buNone/>
              <a:defRPr sz="1555" b="1"/>
            </a:lvl5pPr>
            <a:lvl6pPr marL="2221230" indent="0">
              <a:buNone/>
              <a:defRPr sz="1555" b="1"/>
            </a:lvl6pPr>
            <a:lvl7pPr marL="2665095" indent="0">
              <a:buNone/>
              <a:defRPr sz="1555" b="1"/>
            </a:lvl7pPr>
            <a:lvl8pPr marL="3109595" indent="0">
              <a:buNone/>
              <a:defRPr sz="1555" b="1"/>
            </a:lvl8pPr>
            <a:lvl9pPr marL="3554095" indent="0">
              <a:buNone/>
              <a:defRPr sz="155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76681"/>
            <a:ext cx="5283200" cy="4794439"/>
          </a:xfrm>
        </p:spPr>
        <p:txBody>
          <a:bodyPr vert="horz" lIns="90170" tIns="46990" rIns="90170" bIns="46990" rtlCol="0">
            <a:normAutofit/>
          </a:bodyPr>
          <a:lstStyle>
            <a:lvl1pPr marL="222250" marR="0" lvl="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  <a:lvl2pPr marL="666750" marR="0" lvl="1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2pPr>
            <a:lvl3pPr marL="1110615" marR="0" lvl="2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3pPr>
            <a:lvl4pPr marL="1554480" marR="0" lvl="3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4pPr>
            <a:lvl5pPr marL="1998980" marR="0" lvl="4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49" y="957924"/>
            <a:ext cx="5283242" cy="370169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945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  <a:lvl2pPr marL="444500" indent="0">
              <a:buNone/>
              <a:defRPr sz="1945" b="1"/>
            </a:lvl2pPr>
            <a:lvl3pPr marL="888365" indent="0">
              <a:buNone/>
              <a:defRPr sz="1750" b="1"/>
            </a:lvl3pPr>
            <a:lvl4pPr marL="1332230" indent="0">
              <a:buNone/>
              <a:defRPr sz="1555" b="1"/>
            </a:lvl4pPr>
            <a:lvl5pPr marL="1776730" indent="0">
              <a:buNone/>
              <a:defRPr sz="1555" b="1"/>
            </a:lvl5pPr>
            <a:lvl6pPr marL="2221230" indent="0">
              <a:buNone/>
              <a:defRPr sz="1555" b="1"/>
            </a:lvl6pPr>
            <a:lvl7pPr marL="2665095" indent="0">
              <a:buNone/>
              <a:defRPr sz="1555" b="1"/>
            </a:lvl7pPr>
            <a:lvl8pPr marL="3109595" indent="0">
              <a:buNone/>
              <a:defRPr sz="1555" b="1"/>
            </a:lvl8pPr>
            <a:lvl9pPr marL="3554095" indent="0">
              <a:buNone/>
              <a:defRPr sz="155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49" y="1476681"/>
            <a:ext cx="5283242" cy="4794439"/>
          </a:xfrm>
        </p:spPr>
        <p:txBody>
          <a:bodyPr vert="horz" lIns="90170" tIns="46990" rIns="90170" bIns="46990" rtlCol="0">
            <a:normAutofit/>
          </a:bodyPr>
          <a:lstStyle>
            <a:lvl1pPr marL="222250" marR="0" lvl="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  <a:lvl2pPr marL="666750" marR="0" lvl="1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2pPr>
            <a:lvl3pPr marL="1110615" marR="0" lvl="2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3pPr>
            <a:lvl4pPr marL="1554480" marR="0" lvl="3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4pPr>
            <a:lvl5pPr marL="1998980" marR="0" lvl="4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51" y="2959204"/>
            <a:ext cx="10516239" cy="2781398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51" y="1722181"/>
            <a:ext cx="10516239" cy="1103034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1" y="449514"/>
            <a:ext cx="10852237" cy="429397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8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9517"/>
            <a:ext cx="10852237" cy="429397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1029121"/>
            <a:ext cx="5283242" cy="5235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  <a:lvl2pPr marL="666750" marR="0" lvl="1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10615" marR="0" lvl="2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554480" marR="0" lvl="3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998980" marR="0" lvl="4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4" y="1029121"/>
            <a:ext cx="5283242" cy="5235680"/>
          </a:xfrm>
        </p:spPr>
        <p:txBody>
          <a:bodyPr vert="horz" lIns="90170" tIns="46990" rIns="90170" bIns="46990" rtlCol="0">
            <a:normAutofit/>
          </a:bodyPr>
          <a:lstStyle>
            <a:lvl1pPr marL="222250" marR="0" lvl="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55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7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1029121"/>
            <a:ext cx="950984" cy="5235680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1029113"/>
            <a:ext cx="9828101" cy="5235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2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1029121"/>
            <a:ext cx="10852237" cy="5235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92621" cy="6858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28255" y="781"/>
            <a:ext cx="3852545" cy="577565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/>
          <p:nvPr>
            <p:ph type="title" idx="1" hasCustomPrompt="1"/>
            <p:custDataLst>
              <p:tags r:id="rId9"/>
            </p:custDataLst>
          </p:nvPr>
        </p:nvSpPr>
        <p:spPr>
          <a:xfrm>
            <a:off x="407035" y="2956109"/>
            <a:ext cx="6273800" cy="880997"/>
          </a:xfrm>
          <a:noFill/>
          <a:ln>
            <a:noFill/>
          </a:ln>
        </p:spPr>
        <p:txBody>
          <a:bodyPr vert="horz" wrap="square" lIns="0" tIns="38100" rIns="63500" bIns="381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665" b="1" i="0" u="none" strike="noStrike" kern="1200" cap="none" spc="3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微软雅黑" panose="020B0503020204020204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文本占位符 2"/>
          <p:cNvSpPr/>
          <p:nvPr>
            <p:ph type="body" idx="2" hasCustomPrompt="1"/>
            <p:custDataLst>
              <p:tags r:id="rId10"/>
            </p:custDataLst>
          </p:nvPr>
        </p:nvSpPr>
        <p:spPr>
          <a:xfrm>
            <a:off x="407035" y="2005464"/>
            <a:ext cx="6226908" cy="638610"/>
          </a:xfrm>
          <a:noFill/>
        </p:spPr>
        <p:txBody>
          <a:bodyPr vert="horz" wrap="square" lIns="0" tIns="0" rIns="82550" bIns="0" rtlCol="0" anchor="b" anchorCtr="0">
            <a:normAutofit/>
          </a:bodyPr>
          <a:lstStyle>
            <a:lvl1pPr marL="0" marR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720" b="0" i="0" u="none" strike="noStrike" kern="1200" cap="none" spc="3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1pPr>
            <a:lvl2pPr marL="66675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10615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5448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98980" indent="-222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55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442845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7345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31845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5710" indent="-222250" algn="l" defTabSz="914400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6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1" y="449514"/>
            <a:ext cx="10852237" cy="42939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3115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399" cy="6249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5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59487"/>
            <a:ext cx="9626400" cy="703025"/>
          </a:xfrm>
        </p:spPr>
        <p:txBody>
          <a:bodyPr anchor="ctr"/>
          <a:lstStyle>
            <a:lvl1pPr>
              <a:defRPr sz="3110"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212580"/>
            <a:ext cx="9626600" cy="3347241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8" name="摄影图片"/>
          <p:cNvSpPr/>
          <p:nvPr>
            <p:custDataLst>
              <p:tags r:id="rId4"/>
            </p:custDataLst>
          </p:nvPr>
        </p:nvSpPr>
        <p:spPr>
          <a:xfrm>
            <a:off x="17209" y="476920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0"/>
            <a:ext cx="4823459" cy="686625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750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82939"/>
            <a:ext cx="3960000" cy="856922"/>
          </a:xfrm>
        </p:spPr>
        <p:txBody>
          <a:bodyPr anchor="ctr" anchorCtr="0"/>
          <a:lstStyle>
            <a:lvl1pPr>
              <a:defRPr sz="3500"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822192"/>
            <a:ext cx="3956400" cy="397681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842272"/>
            <a:ext cx="6480000" cy="49432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8" name="摄影图片"/>
          <p:cNvSpPr/>
          <p:nvPr>
            <p:custDataLst>
              <p:tags r:id="rId4"/>
            </p:custDataLst>
          </p:nvPr>
        </p:nvSpPr>
        <p:spPr>
          <a:xfrm>
            <a:off x="17209" y="604241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0"/>
            <a:ext cx="12191999" cy="26639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75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90105"/>
            <a:ext cx="10976400" cy="608589"/>
          </a:xfrm>
        </p:spPr>
        <p:txBody>
          <a:bodyPr anchor="ctr"/>
          <a:lstStyle>
            <a:lvl1pPr algn="ctr">
              <a:defRPr sz="3500"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71371"/>
            <a:ext cx="10975975" cy="804457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4" y="2856775"/>
            <a:ext cx="10965600" cy="333325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51" y="1825689"/>
            <a:ext cx="5181914" cy="43514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575" y="1825689"/>
            <a:ext cx="5181914" cy="43514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8" name="摄影图片"/>
          <p:cNvSpPr/>
          <p:nvPr>
            <p:custDataLst>
              <p:tags r:id="rId4"/>
            </p:custDataLst>
          </p:nvPr>
        </p:nvSpPr>
        <p:spPr>
          <a:xfrm>
            <a:off x="17209" y="314875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5029200"/>
            <a:ext cx="12191999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75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77635"/>
            <a:ext cx="10976400" cy="549130"/>
          </a:xfrm>
        </p:spPr>
        <p:txBody>
          <a:bodyPr anchor="ctr" anchorCtr="0"/>
          <a:lstStyle>
            <a:lvl1pPr algn="ctr">
              <a:defRPr sz="3110"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726853"/>
            <a:ext cx="10990799" cy="311989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94781"/>
            <a:ext cx="11001599" cy="98283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8" name="摄影图片"/>
          <p:cNvSpPr/>
          <p:nvPr>
            <p:custDataLst>
              <p:tags r:id="rId4"/>
            </p:custDataLst>
          </p:nvPr>
        </p:nvSpPr>
        <p:spPr>
          <a:xfrm>
            <a:off x="17209" y="587121"/>
            <a:ext cx="11767679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0"/>
            <a:ext cx="12191999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75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43883"/>
            <a:ext cx="11037600" cy="42939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79600" y="1704349"/>
            <a:ext cx="5342400" cy="281210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399" y="1704349"/>
            <a:ext cx="5367600" cy="281210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27906"/>
            <a:ext cx="5342400" cy="75898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24306"/>
            <a:ext cx="5367600" cy="75898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193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1029448"/>
            <a:ext cx="12191999" cy="479910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75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73133"/>
            <a:ext cx="9144000" cy="2318935"/>
          </a:xfrm>
        </p:spPr>
        <p:txBody>
          <a:bodyPr anchor="b"/>
          <a:lstStyle>
            <a:lvl1pPr algn="ctr">
              <a:defRPr sz="5830"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026511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331261" y="6371067"/>
            <a:ext cx="3529477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57368" y="6371067"/>
            <a:ext cx="2406462" cy="27433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2" y="3886343"/>
            <a:ext cx="9144000" cy="1608914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56" y="365138"/>
            <a:ext cx="10516239" cy="8001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21" y="1482142"/>
            <a:ext cx="5221287" cy="823624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51" y="2368633"/>
            <a:ext cx="5222557" cy="382093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35" y="1482142"/>
            <a:ext cx="5097455" cy="823624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35" y="2368633"/>
            <a:ext cx="5097455" cy="382093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51" y="197492"/>
            <a:ext cx="10516239" cy="132561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1" y="-1905"/>
            <a:ext cx="7017811" cy="6862053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571" y="457216"/>
            <a:ext cx="4392562" cy="105540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937" y="1694240"/>
            <a:ext cx="4393832" cy="4480718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820" y="-7620"/>
            <a:ext cx="7017811" cy="6862053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600" y="457216"/>
            <a:ext cx="4280160" cy="105540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00" y="1694240"/>
            <a:ext cx="4280795" cy="4480718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5430" y="365138"/>
            <a:ext cx="2629060" cy="58120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138"/>
            <a:ext cx="7734770" cy="58120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6" Type="http://schemas.openxmlformats.org/officeDocument/2006/relationships/theme" Target="../theme/theme3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51" y="365138"/>
            <a:ext cx="10516239" cy="132561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51" y="1825689"/>
            <a:ext cx="10516239" cy="4351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51" y="6356575"/>
            <a:ext cx="2743366" cy="365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845" y="6356575"/>
            <a:ext cx="4115050" cy="365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23" y="6356575"/>
            <a:ext cx="2743366" cy="365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51" y="365138"/>
            <a:ext cx="10516239" cy="132561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51" y="1825689"/>
            <a:ext cx="10516239" cy="4351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51" y="6356575"/>
            <a:ext cx="2743366" cy="365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845" y="6356575"/>
            <a:ext cx="4115050" cy="365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23" y="6356575"/>
            <a:ext cx="2743366" cy="365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528126"/>
            <a:ext cx="10852237" cy="429397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1031561"/>
            <a:ext cx="10852237" cy="5235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266783"/>
            <a:ext cx="2700000" cy="3077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165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266783"/>
            <a:ext cx="3960000" cy="3077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165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266783"/>
            <a:ext cx="2700000" cy="3077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165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正圆 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9749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txStyles>
    <p:titleStyle>
      <a:lvl1pPr algn="l" defTabSz="888365" rtl="0" eaLnBrk="1" fontAlgn="auto" latinLnBrk="0" hangingPunct="1">
        <a:lnSpc>
          <a:spcPct val="100000"/>
        </a:lnSpc>
        <a:spcBef>
          <a:spcPct val="0"/>
        </a:spcBef>
        <a:buNone/>
        <a:defRPr sz="2335" b="1" u="none" strike="noStrike" kern="1200" cap="none" spc="200" normalizeH="0">
          <a:solidFill>
            <a:schemeClr val="lt1"/>
          </a:solidFill>
          <a:uFillTx/>
          <a:latin typeface="Arial" panose="020B0604020202020204" pitchFamily="34" charset="0"/>
          <a:ea typeface="汉仪正圆 55简" panose="00020600040101010101" charset="-122"/>
          <a:cs typeface="+mj-cs"/>
        </a:defRPr>
      </a:lvl1pPr>
    </p:titleStyle>
    <p:bodyStyle>
      <a:lvl1pPr marL="222250" indent="-222250" algn="l" defTabSz="8883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555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 55简" panose="00020600040101010101" charset="-122"/>
          <a:cs typeface="+mn-cs"/>
        </a:defRPr>
      </a:lvl1pPr>
      <a:lvl2pPr marL="666750" indent="-222250" algn="l" defTabSz="8883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564005" algn="l"/>
        </a:tabLst>
        <a:defRPr sz="1555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 55简" panose="00020600040101010101" charset="-122"/>
          <a:cs typeface="+mn-cs"/>
        </a:defRPr>
      </a:lvl2pPr>
      <a:lvl3pPr marL="1110615" indent="-222250" algn="l" defTabSz="8883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555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 55简" panose="00020600040101010101" charset="-122"/>
          <a:cs typeface="+mn-cs"/>
        </a:defRPr>
      </a:lvl3pPr>
      <a:lvl4pPr marL="1554480" indent="-222250" algn="l" defTabSz="8883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555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 55简" panose="00020600040101010101" charset="-122"/>
          <a:cs typeface="+mn-cs"/>
        </a:defRPr>
      </a:lvl4pPr>
      <a:lvl5pPr marL="1998980" indent="-222250" algn="l" defTabSz="8883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555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 55简" panose="00020600040101010101" charset="-122"/>
          <a:cs typeface="+mn-cs"/>
        </a:defRPr>
      </a:lvl5pPr>
      <a:lvl6pPr marL="2442845" indent="-222250" algn="l" defTabSz="88836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887345" indent="-222250" algn="l" defTabSz="88836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331845" indent="-222250" algn="l" defTabSz="88836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775710" indent="-222250" algn="l" defTabSz="88836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888365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32230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776730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21230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665095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109595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554095" algn="l" defTabSz="888365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5.xml"/><Relationship Id="rId6" Type="http://schemas.openxmlformats.org/officeDocument/2006/relationships/tags" Target="../tags/tag144.xml"/><Relationship Id="rId5" Type="http://schemas.openxmlformats.org/officeDocument/2006/relationships/image" Target="../media/image7.png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image" Target="../media/image1.jpeg"/><Relationship Id="rId1" Type="http://schemas.openxmlformats.org/officeDocument/2006/relationships/tags" Target="../tags/tag18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image" Target="../media/image1.jpeg"/><Relationship Id="rId1" Type="http://schemas.openxmlformats.org/officeDocument/2006/relationships/tags" Target="../tags/tag18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image" Target="../media/image1.jpeg"/><Relationship Id="rId1" Type="http://schemas.openxmlformats.org/officeDocument/2006/relationships/tags" Target="../tags/tag19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image" Target="../media/image1.jpeg"/><Relationship Id="rId1" Type="http://schemas.openxmlformats.org/officeDocument/2006/relationships/tags" Target="../tags/tag19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image" Target="../media/image1.jpeg"/><Relationship Id="rId1" Type="http://schemas.openxmlformats.org/officeDocument/2006/relationships/tags" Target="../tags/tag19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image" Target="../media/image10.png"/><Relationship Id="rId7" Type="http://schemas.openxmlformats.org/officeDocument/2006/relationships/image" Target="../media/image9.e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3" Type="http://schemas.openxmlformats.org/officeDocument/2006/relationships/tags" Target="../tags/tag201.xml"/><Relationship Id="rId2" Type="http://schemas.openxmlformats.org/officeDocument/2006/relationships/image" Target="../media/image1.jpeg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31.xml"/><Relationship Id="rId1" Type="http://schemas.openxmlformats.org/officeDocument/2006/relationships/tags" Target="../tags/tag2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image" Target="../media/image1.jpe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1.jpeg"/><Relationship Id="rId1" Type="http://schemas.openxmlformats.org/officeDocument/2006/relationships/tags" Target="../tags/tag14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image" Target="../media/image1.jpeg"/><Relationship Id="rId1" Type="http://schemas.openxmlformats.org/officeDocument/2006/relationships/tags" Target="../tags/tag15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image" Target="../media/image1.jpeg"/><Relationship Id="rId1" Type="http://schemas.openxmlformats.org/officeDocument/2006/relationships/tags" Target="../tags/tag15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image" Target="../media/image1.jpeg"/><Relationship Id="rId18" Type="http://schemas.openxmlformats.org/officeDocument/2006/relationships/slideLayout" Target="../slideLayouts/slideLayout31.xml"/><Relationship Id="rId17" Type="http://schemas.openxmlformats.org/officeDocument/2006/relationships/tags" Target="../tags/tag173.xml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image" Target="../media/image1.jpeg"/><Relationship Id="rId1" Type="http://schemas.openxmlformats.org/officeDocument/2006/relationships/tags" Target="../tags/tag17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image" Target="../media/image1.jpeg"/><Relationship Id="rId1" Type="http://schemas.openxmlformats.org/officeDocument/2006/relationships/tags" Target="../tags/tag17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image" Target="../media/image1.jpeg"/><Relationship Id="rId1" Type="http://schemas.openxmlformats.org/officeDocument/2006/relationships/tags" Target="../tags/tag1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371475" y="2630805"/>
            <a:ext cx="7875905" cy="2459990"/>
          </a:xfrm>
        </p:spPr>
        <p:txBody>
          <a:bodyPr>
            <a:noAutofit/>
          </a:bodyPr>
          <a:p>
            <a:r>
              <a:rPr lang="en-US" altLang="zh-CN" sz="4600">
                <a:solidFill>
                  <a:schemeClr val="dk1">
                    <a:lumMod val="85000"/>
                    <a:lumOff val="1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2023-2024</a:t>
            </a:r>
            <a:r>
              <a:rPr sz="4600">
                <a:solidFill>
                  <a:schemeClr val="dk1">
                    <a:lumMod val="85000"/>
                    <a:lumOff val="1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学年第二学期</a:t>
            </a:r>
            <a:r>
              <a:rPr lang="zh-CN" altLang="en-US" sz="4600">
                <a:solidFill>
                  <a:schemeClr val="dk1">
                    <a:lumMod val="85000"/>
                    <a:lumOff val="1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期末考试考务培训</a:t>
            </a:r>
            <a:endParaRPr lang="zh-CN" altLang="en-US" sz="4600">
              <a:solidFill>
                <a:schemeClr val="dk1">
                  <a:lumMod val="85000"/>
                  <a:lumOff val="1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106" name="Object 106"/>
          <p:cNvSpPr txBox="1"/>
          <p:nvPr>
            <p:custDataLst>
              <p:tags r:id="rId2"/>
            </p:custDataLst>
          </p:nvPr>
        </p:nvSpPr>
        <p:spPr>
          <a:xfrm>
            <a:off x="2676767" y="4795829"/>
            <a:ext cx="1255111" cy="50122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p>
            <a:pPr algn="ctr" fontAlgn="auto">
              <a:lnSpc>
                <a:spcPct val="100000"/>
              </a:lnSpc>
            </a:pPr>
            <a:r>
              <a:rPr lang="zh-CN" altLang="en-US" sz="1560" b="1" spc="200" dirty="0">
                <a:solidFill>
                  <a:srgbClr val="000000"/>
                </a:solidFill>
                <a:latin typeface="Arial" panose="020B0604020202020204" pitchFamily="34" charset="0"/>
                <a:ea typeface="汉仪正圆 55简" panose="00020600040101010101" charset="-122"/>
              </a:rPr>
              <a:t>教务科研处</a:t>
            </a:r>
            <a:endParaRPr lang="zh-CN" altLang="en-US" sz="1560" b="1" spc="200" dirty="0">
              <a:solidFill>
                <a:srgbClr val="000000"/>
              </a:solidFill>
              <a:latin typeface="Arial" panose="020B0604020202020204" pitchFamily="34" charset="0"/>
              <a:ea typeface="汉仪正圆 55简" panose="00020600040101010101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3871421" y="5090964"/>
            <a:ext cx="678549" cy="0"/>
          </a:xfrm>
          <a:prstGeom prst="line">
            <a:avLst/>
          </a:prstGeom>
          <a:ln w="12700"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1878948" y="5090964"/>
            <a:ext cx="678549" cy="0"/>
          </a:xfrm>
          <a:prstGeom prst="line">
            <a:avLst/>
          </a:prstGeom>
          <a:ln w="12700"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664367" y="117672"/>
            <a:ext cx="2705369" cy="593861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6" name="摄影图片"/>
          <p:cNvSpPr/>
          <p:nvPr>
            <p:custDataLst>
              <p:tags r:id="rId3"/>
            </p:custDataLst>
          </p:nvPr>
        </p:nvSpPr>
        <p:spPr>
          <a:xfrm>
            <a:off x="37166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692" y="393708"/>
            <a:ext cx="10217166" cy="1023311"/>
          </a:xfrm>
        </p:spPr>
        <p:txBody>
          <a:bodyPr>
            <a:normAutofit/>
          </a:bodyPr>
          <a:lstStyle/>
          <a:p>
            <a:pPr algn="ctr"/>
            <a:r>
              <a:rPr lang="zh-CN" altLang="en-US" sz="4155" b="1">
                <a:solidFill>
                  <a:srgbClr val="000000"/>
                </a:solidFill>
                <a:latin typeface="汉仪正圆 55简" panose="00020600040101010101" charset="-122"/>
              </a:rPr>
              <a:t>考试期间</a:t>
            </a:r>
            <a:endParaRPr lang="zh-CN" altLang="en-US" sz="4155" b="1">
              <a:solidFill>
                <a:srgbClr val="000000"/>
              </a:solidFill>
              <a:latin typeface="汉仪正圆 55简" panose="0002060004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88327" y="1258819"/>
            <a:ext cx="10412371" cy="4653564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200" u="sng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开考前</a:t>
            </a:r>
            <a:r>
              <a:rPr lang="en-US" altLang="zh-CN" sz="2200" u="sng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</a:t>
            </a:r>
            <a:r>
              <a:rPr lang="zh-CN" altLang="en-US" sz="2200" u="sng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分钟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下发试卷、答题纸、草稿纸。</a:t>
            </a:r>
            <a:br>
              <a:rPr lang="en-US" altLang="zh-CN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生需将学号、班级、姓名、考试科目填写在试卷、答题纸、草稿纸的相应位置。</a:t>
            </a:r>
            <a:b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考试开始后</a:t>
            </a:r>
            <a:r>
              <a:rPr lang="en-US" altLang="zh-CN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60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分钟，方可交卷。</a:t>
            </a:r>
            <a:b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2200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考生不可自带草稿纸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，须用</a:t>
            </a:r>
            <a:r>
              <a:rPr lang="zh-CN" altLang="en-US" sz="2200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草稿纸的由学校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统一发放，并在</a:t>
            </a:r>
            <a:r>
              <a:rPr lang="zh-CN" altLang="en-US" sz="2200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草稿纸上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填写学号、姓名、科目等相关信息，考试结束后，监考老师收回全部草稿纸。</a:t>
            </a:r>
            <a:b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2200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考试期间上厕所的考生</a:t>
            </a:r>
            <a:r>
              <a:rPr lang="zh-CN" altLang="en-US" sz="2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，由一名监考老师陪同，并提示其不可将跟考试相关的材料带出考场。</a:t>
            </a:r>
            <a:endParaRPr lang="zh-CN" altLang="en-US" sz="22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2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48751" y="738478"/>
            <a:ext cx="3892542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675" b="1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签</a:t>
            </a:r>
            <a:r>
              <a:rPr lang="en-US" altLang="zh-CN" sz="4675" b="1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  </a:t>
            </a:r>
            <a:r>
              <a:rPr lang="zh-CN" altLang="en-US" sz="4675" b="1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到</a:t>
            </a:r>
            <a:endParaRPr lang="zh-CN" altLang="en-US" sz="4675" b="1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78191" y="1536891"/>
            <a:ext cx="10836322" cy="3860649"/>
          </a:xfrm>
          <a:prstGeom prst="rect">
            <a:avLst/>
          </a:prstGeom>
        </p:spPr>
        <p:txBody>
          <a:bodyPr vert="horz" lIns="124820" tIns="39590" rIns="79181" bIns="39590" rtlCol="0" anchor="t" anchorCtr="0"/>
          <a:lstStyle>
            <a:lvl1pPr marL="0" indent="0" algn="l" defTabSz="1056005" rtl="0" eaLnBrk="1" latinLnBrk="0" hangingPunct="1">
              <a:lnSpc>
                <a:spcPct val="120000"/>
              </a:lnSpc>
              <a:spcBef>
                <a:spcPts val="1155"/>
              </a:spcBef>
              <a:buSzPct val="75000"/>
              <a:buFont typeface="Arial" panose="020B0604020202020204" pitchFamily="34" charset="0"/>
              <a:buNone/>
              <a:defRPr sz="277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27685" indent="0" algn="l" defTabSz="1056005" rtl="0" eaLnBrk="1" fontAlgn="auto" latinLnBrk="0" hangingPunct="1">
              <a:lnSpc>
                <a:spcPct val="120000"/>
              </a:lnSpc>
              <a:spcBef>
                <a:spcPct val="116000"/>
              </a:spcBef>
              <a:buSzPct val="75000"/>
              <a:buFont typeface="Arial" panose="020B0604020202020204" pitchFamily="34" charset="0"/>
              <a:buNone/>
              <a:defRPr sz="2310" kern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56005" indent="0" algn="l" defTabSz="1056005" rtl="0" eaLnBrk="1" fontAlgn="auto" latinLnBrk="0" hangingPunct="1">
              <a:lnSpc>
                <a:spcPct val="120000"/>
              </a:lnSpc>
              <a:spcBef>
                <a:spcPct val="116000"/>
              </a:spcBef>
              <a:buSzPct val="75000"/>
              <a:buFont typeface="Arial" panose="020B0604020202020204" pitchFamily="34" charset="0"/>
              <a:buNone/>
              <a:defRPr sz="2080" kern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83690" indent="0" algn="l" defTabSz="1056005" rtl="0" eaLnBrk="1" fontAlgn="auto" latinLnBrk="0" hangingPunct="1">
              <a:lnSpc>
                <a:spcPct val="100000"/>
              </a:lnSpc>
              <a:spcBef>
                <a:spcPct val="116000"/>
              </a:spcBef>
              <a:buSzPct val="75000"/>
              <a:buFont typeface="Arial" panose="020B0604020202020204" pitchFamily="34" charset="0"/>
              <a:buNone/>
              <a:defRPr sz="1850" kern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112010" indent="0" algn="l" defTabSz="1056005" rtl="0" eaLnBrk="1" fontAlgn="auto" latinLnBrk="0" hangingPunct="1">
              <a:lnSpc>
                <a:spcPct val="90000"/>
              </a:lnSpc>
              <a:spcBef>
                <a:spcPct val="116000"/>
              </a:spcBef>
              <a:buSzPct val="75000"/>
              <a:buFont typeface="Arial" panose="020B0604020202020204" pitchFamily="34" charset="0"/>
              <a:buNone/>
              <a:defRPr sz="1850" kern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639695" indent="0" algn="l" defTabSz="1056005" rtl="0" eaLnBrk="1" latinLnBrk="0" hangingPunct="1">
              <a:lnSpc>
                <a:spcPct val="90000"/>
              </a:lnSpc>
              <a:spcBef>
                <a:spcPct val="116000"/>
              </a:spcBef>
              <a:buFont typeface="Arial" panose="020B0604020202020204" pitchFamily="34" charset="0"/>
              <a:buNone/>
              <a:defRPr sz="18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68015" indent="0" algn="l" defTabSz="1056005" rtl="0" eaLnBrk="1" latinLnBrk="0" hangingPunct="1">
              <a:lnSpc>
                <a:spcPct val="90000"/>
              </a:lnSpc>
              <a:spcBef>
                <a:spcPct val="116000"/>
              </a:spcBef>
              <a:buFont typeface="Arial" panose="020B0604020202020204" pitchFamily="34" charset="0"/>
              <a:buNone/>
              <a:defRPr sz="18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95700" indent="0" algn="l" defTabSz="1056005" rtl="0" eaLnBrk="1" latinLnBrk="0" hangingPunct="1">
              <a:lnSpc>
                <a:spcPct val="90000"/>
              </a:lnSpc>
              <a:spcBef>
                <a:spcPct val="116000"/>
              </a:spcBef>
              <a:buFont typeface="Arial" panose="020B0604020202020204" pitchFamily="34" charset="0"/>
              <a:buNone/>
              <a:defRPr sz="18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24020" indent="0" algn="l" defTabSz="1056005" rtl="0" eaLnBrk="1" latinLnBrk="0" hangingPunct="1">
              <a:lnSpc>
                <a:spcPct val="90000"/>
              </a:lnSpc>
              <a:spcBef>
                <a:spcPct val="116000"/>
              </a:spcBef>
              <a:buFont typeface="Arial" panose="020B0604020202020204" pitchFamily="34" charset="0"/>
              <a:buNone/>
              <a:defRPr sz="18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考生须在考试签到表上签字；</a:t>
            </a:r>
            <a:endParaRPr lang="zh-CN" altLang="en-US" sz="28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</a:pPr>
            <a:endParaRPr lang="zh-CN" altLang="en-US" sz="28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如因学籍异动等原因，签到表上没有名字的考生，与考生确认后在后面添加并签到；</a:t>
            </a:r>
            <a:endParaRPr lang="zh-CN" altLang="en-US" sz="28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</a:pPr>
            <a:br>
              <a:rPr lang="zh-CN" altLang="en-US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缺考学生，请监考老师在签到表上写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缺考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 sz="28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142" y="507037"/>
            <a:ext cx="10217166" cy="893542"/>
          </a:xfrm>
        </p:spPr>
        <p:txBody>
          <a:bodyPr>
            <a:normAutofit lnSpcReduction="20000"/>
          </a:bodyPr>
          <a:lstStyle/>
          <a:p>
            <a:pPr algn="ctr"/>
            <a:r>
              <a:rPr lang="zh-CN" altLang="en-US" sz="4675" b="1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</a:rPr>
              <a:t>回</a:t>
            </a:r>
            <a:r>
              <a:rPr lang="en-US" altLang="zh-CN" sz="4675" b="1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</a:rPr>
              <a:t> </a:t>
            </a:r>
            <a:r>
              <a:rPr lang="zh-CN" altLang="en-US" sz="4675" b="1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</a:rPr>
              <a:t>卷</a:t>
            </a:r>
            <a:endParaRPr lang="zh-CN" altLang="en-US" sz="4675" b="1">
              <a:solidFill>
                <a:srgbClr val="000000"/>
              </a:solidFill>
              <a:latin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87425" y="1339850"/>
            <a:ext cx="10652760" cy="4798695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1、笔试：回收试卷、答题纸、草稿纸清点数量，与签名表相对应，多余试卷(全部回收），阅卷教师留一份做样卷与试卷一起装订。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、机试：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涉及三种情况：第一，电子试卷，需发放及回收电子版试卷；第二，纸质试卷+电脑阅图，回收纸质试卷；第三，在线平台考试。依据不同的考试情况做以下收卷方式：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1）电子试卷：①提醒监考老师在E盘新建以考试名称为命名的数据回收文件夹+机房;例如:《建筑施工技术（三）》收卷-305；②利用极域回收数据的，监考老师把极域数据上传位置指到以上“收卷文件夹”位置;③监考老师提醒学生在签到表上备注自己所在电脑机号，便于异常情况时数据查找。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（2）纸质试卷+电脑阅图：清点无误后将试卷按照学号顺序排好装袋，回卷至授渔320；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（3）在线平台考试：提醒学生不可切屏或打开第三方浏览器，并准时提交考卷。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</a:pP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以上三种情况考试，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提醒学生交卷离场时，先不关机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，待全部考完，核对数据无误后，再由监考老师统一关闭。</a:t>
            </a:r>
            <a:b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en-US" altLang="zh-CN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、核查考场情况记录表是否填写相关内容。</a:t>
            </a:r>
            <a:endParaRPr lang="zh-CN" altLang="en-US" sz="16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79281" y="476285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6422" y="388922"/>
            <a:ext cx="10217166" cy="1417019"/>
          </a:xfrm>
        </p:spPr>
        <p:txBody>
          <a:bodyPr>
            <a:normAutofit fontScale="87500"/>
          </a:bodyPr>
          <a:lstStyle/>
          <a:p>
            <a:pPr algn="ctr"/>
            <a:r>
              <a:rPr lang="zh-CN" altLang="en-US" sz="4155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  <a:t>注意事项</a:t>
            </a:r>
            <a:br>
              <a:rPr lang="zh-CN" altLang="en-US" sz="5715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</a:br>
            <a:br>
              <a:rPr lang="zh-CN" altLang="en-US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</a:br>
            <a:endParaRPr lang="zh-CN" altLang="en-US" b="1" dirty="0">
              <a:solidFill>
                <a:srgbClr val="000000"/>
              </a:solidFill>
              <a:latin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86422" y="1018386"/>
            <a:ext cx="10217166" cy="4847669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1、严查学生所带物品和手机</a:t>
            </a:r>
            <a:b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学生进场前，监考老师应严查学生所带物品、手机等，不要将“麻烦”带进考场。学生进考场时须检查相关证件及所带资料。 </a:t>
            </a:r>
            <a:b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2、违纪、作弊学生处理</a:t>
            </a:r>
            <a:b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发现学生违反考场纪律，应立即予以指正，发现学生考试作弊，应立即没收其考卷和作弊证物，报教务科研处后，再做处理。</a:t>
            </a:r>
            <a:br>
              <a:rPr kumimoji="0" lang="zh-CN" altLang="en-US" sz="2000" i="0" u="none" strike="noStrike" cap="none" spc="0" normalizeH="0" baseline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3、不与学生产生正面冲突</a:t>
            </a:r>
            <a:br>
              <a:rPr kumimoji="0" lang="zh-CN" altLang="en-US" sz="2000" i="0" u="none" strike="noStrike" cap="none" spc="0" normalizeH="0" baseline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kumimoji="0" lang="en-US" altLang="zh-CN" sz="2000" i="0" u="none" strike="noStrike" cap="none" spc="0" normalizeH="0" baseline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若发现学生情绪态度不妥，须直接联系考务工作人员或巡考来处理，不要与考生发生冲突。</a:t>
            </a:r>
            <a:b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4、突发事件处理</a:t>
            </a:r>
            <a:b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及时报教务科研处或巡考。</a:t>
            </a:r>
            <a:br>
              <a:rPr kumimoji="0" lang="zh-CN" altLang="en-US" sz="2000" i="0" u="none" strike="noStrike" cap="none" spc="0" normalizeH="0" baseline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750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692" y="699437"/>
            <a:ext cx="10217166" cy="980496"/>
          </a:xfrm>
        </p:spPr>
        <p:txBody>
          <a:bodyPr>
            <a:normAutofit fontScale="72500" lnSpcReduction="20000"/>
          </a:bodyPr>
          <a:lstStyle/>
          <a:p>
            <a:pPr algn="ctr"/>
            <a:r>
              <a:rPr lang="zh-CN" altLang="en-US" sz="5715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  <a:t>监考期间易出错行为及处理</a:t>
            </a:r>
            <a:br>
              <a:rPr lang="zh-CN" altLang="en-US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</a:br>
            <a:endParaRPr lang="zh-CN" altLang="en-US" b="1" dirty="0">
              <a:solidFill>
                <a:srgbClr val="000000"/>
              </a:solidFill>
              <a:latin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2769870" y="1680210"/>
            <a:ext cx="7461885" cy="3181985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>
            <a:normAutofit fontScale="35000"/>
          </a:bodyPr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</a:pPr>
            <a:r>
              <a:rPr lang="en-US" altLang="zh-CN" sz="5715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</a:t>
            </a:r>
            <a:r>
              <a:rPr lang="zh-CN" altLang="en-US" sz="5715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做与监考无关的事情。如：离开考场、聊天、批阅试卷、看书、</a:t>
            </a:r>
            <a:endParaRPr lang="zh-CN" altLang="en-US" sz="5715" kern="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玩手机、打电话、打瞌睡等。</a:t>
            </a:r>
            <a:br>
              <a:rPr lang="en-US" altLang="zh-CN" sz="5715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5715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、监考老师未按规定提前</a:t>
            </a:r>
            <a:r>
              <a:rPr lang="en-US" altLang="zh-CN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分钟到考务办领卷。</a:t>
            </a:r>
            <a:endParaRPr lang="zh-CN" altLang="en-US" sz="5715" kern="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未按规定严格检查学生证件，导致学生投诉。</a:t>
            </a:r>
            <a:br>
              <a:rPr lang="en-US" altLang="zh-CN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en-US" altLang="zh-CN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、未将考试情况如实报告教务科研处，</a:t>
            </a:r>
            <a:r>
              <a:rPr lang="zh-CN" altLang="en-US" sz="57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导致学生投诉。</a:t>
            </a:r>
            <a:br>
              <a:rPr lang="en-US" altLang="zh-CN" sz="4570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en-US" altLang="zh-CN" sz="4570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zh-CN" altLang="en-US" sz="5715" kern="0" dirty="0">
                <a:solidFill>
                  <a:srgbClr val="FF0000"/>
                </a:solidFill>
                <a:effectLst/>
                <a:latin typeface="汉仪超粗宋简" panose="02010600000101010101" charset="-122"/>
                <a:ea typeface="汉仪超粗宋简" panose="02010600000101010101" charset="-122"/>
                <a:cs typeface="仿宋" panose="02010609060101010101" charset="-122"/>
                <a:sym typeface="+mn-ea"/>
              </a:rPr>
              <a:t>全校通报批评</a:t>
            </a:r>
            <a:br>
              <a:rPr lang="en-US" altLang="zh-CN" sz="3115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endParaRPr lang="zh-CN" altLang="en-US" sz="3000" kern="0" dirty="0">
              <a:solidFill>
                <a:srgbClr val="FF0000"/>
              </a:solidFill>
              <a:effectLst/>
              <a:latin typeface="汉仪超粗宋简" panose="02010600000101010101" charset="-122"/>
              <a:ea typeface="汉仪超粗宋简" panose="02010600000101010101" charset="-122"/>
              <a:cs typeface="仿宋" panose="02010609060101010101" charset="-122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918970" y="1534795"/>
            <a:ext cx="8687435" cy="298005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701925" y="4944745"/>
            <a:ext cx="5377180" cy="1224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</a:t>
            </a:r>
            <a:r>
              <a:rPr lang="zh-CN" altLang="en-US" sz="2000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、疏忽导致学生将试卷带离考场。</a:t>
            </a:r>
            <a:br>
              <a:rPr lang="en-US" altLang="zh-CN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2000" kern="0" dirty="0">
                <a:solidFill>
                  <a:srgbClr val="FF0000"/>
                </a:solidFill>
                <a:effectLst/>
                <a:latin typeface="汉仪超粗宋简" panose="02010600000101010101" charset="-122"/>
                <a:ea typeface="汉仪超粗宋简" panose="02010600000101010101" charset="-122"/>
                <a:cs typeface="仿宋" panose="02010609060101010101" charset="-122"/>
                <a:sym typeface="+mn-ea"/>
              </a:rPr>
              <a:t>按教学事故处理</a:t>
            </a:r>
            <a:endParaRPr kumimoji="1" lang="zh-CN" altLang="en-US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  <a:p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919605" y="4862195"/>
            <a:ext cx="8686800" cy="11093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750" kern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692" y="699437"/>
            <a:ext cx="10217166" cy="980496"/>
          </a:xfrm>
        </p:spPr>
        <p:txBody>
          <a:bodyPr>
            <a:normAutofit fontScale="42500" lnSpcReduction="20000"/>
          </a:bodyPr>
          <a:lstStyle/>
          <a:p>
            <a:pPr algn="ctr"/>
            <a:r>
              <a:rPr lang="zh-CN" altLang="en-US" sz="5715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  <a:t>智慧职教平台易出现的问题及解决方案</a:t>
            </a:r>
            <a:r>
              <a:rPr lang="en-US" altLang="zh-CN" sz="5715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  <a:t>——</a:t>
            </a:r>
            <a:r>
              <a:rPr lang="zh-CN" altLang="en-US" sz="5715" b="1" dirty="0">
                <a:solidFill>
                  <a:srgbClr val="000000"/>
                </a:solidFill>
                <a:latin typeface="汉仪正圆 55简" panose="00020600040101010101" charset="-122"/>
                <a:cs typeface="汉仪正圆 55简" panose="00020600040101010101" charset="-122"/>
                <a:sym typeface="+mn-ea"/>
              </a:rPr>
              <a:t>需出卷教师处理</a:t>
            </a:r>
            <a:endParaRPr lang="zh-CN" altLang="en-US" sz="5715" b="1" dirty="0">
              <a:solidFill>
                <a:srgbClr val="000000"/>
              </a:solidFill>
              <a:latin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918970" y="1534795"/>
            <a:ext cx="8687435" cy="253809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701925" y="4944745"/>
            <a:ext cx="5377180" cy="1224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919605" y="4241165"/>
            <a:ext cx="8686800" cy="1730375"/>
          </a:xfrm>
          <a:prstGeom prst="roundRect">
            <a:avLst>
              <a:gd name="adj" fmla="val 95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970655" y="4337685"/>
          <a:ext cx="4250055" cy="70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4" imgW="5194300" imgH="876300" progId="Package">
                  <p:embed/>
                </p:oleObj>
              </mc:Choice>
              <mc:Fallback>
                <p:oleObj name="" r:id="rId4" imgW="5194300" imgH="876300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70655" y="4337685"/>
                        <a:ext cx="4250055" cy="70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314575" y="5115560"/>
          <a:ext cx="7564755" cy="70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6" imgW="9245600" imgH="876300" progId="Package">
                  <p:embed/>
                </p:oleObj>
              </mc:Choice>
              <mc:Fallback>
                <p:oleObj name="" r:id="rId6" imgW="9245600" imgH="876300" progId="Package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4575" y="5115560"/>
                        <a:ext cx="7564755" cy="70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9855" y="1740535"/>
            <a:ext cx="3780790" cy="21266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32635" y="1892935"/>
            <a:ext cx="406400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已退出考试，再次进入考试需联系老师清除设备。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电脑屏幕自动退出。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/>
          <p:nvPr>
            <p:ph type="body" idx="2"/>
            <p:custDataLst>
              <p:tags r:id="rId1"/>
            </p:custDataLst>
          </p:nvPr>
        </p:nvSpPr>
        <p:spPr>
          <a:xfrm>
            <a:off x="1010052" y="3157142"/>
            <a:ext cx="5392127" cy="569181"/>
          </a:xfrm>
        </p:spPr>
        <p:txBody>
          <a:bodyPr>
            <a:noAutofit/>
          </a:bodyPr>
          <a:p>
            <a:pPr algn="ctr"/>
            <a:r>
              <a:rPr lang="zh-CN" altLang="en-US" sz="4800">
                <a:solidFill>
                  <a:schemeClr val="lt1"/>
                </a:solidFill>
              </a:rPr>
              <a:t>考风考纪需要合力大家维护</a:t>
            </a:r>
            <a:endParaRPr lang="zh-CN" altLang="en-US" sz="4800">
              <a:solidFill>
                <a:schemeClr val="lt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6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403350" y="1077595"/>
            <a:ext cx="9950450" cy="4966335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主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考：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卢晓春</a:t>
            </a:r>
            <a:b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副主考：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谢继延</a:t>
            </a:r>
            <a:b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总巡查：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何大可、李政蔚、赵雪</a:t>
            </a:r>
            <a:b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系部巡考：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各系分管教学副主任</a:t>
            </a:r>
            <a:b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务：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教务科研处工作人员</a:t>
            </a:r>
            <a:endParaRPr lang="zh-CN" altLang="en-US" sz="32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机房保障：</a:t>
            </a:r>
            <a:r>
              <a:rPr lang="zh-CN" altLang="en-US" sz="32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李焱森</a:t>
            </a:r>
            <a:endParaRPr lang="zh-CN" altLang="en-US" sz="320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3590099" y="670725"/>
            <a:ext cx="4632119" cy="544373"/>
          </a:xfrm>
        </p:spPr>
        <p:txBody>
          <a:bodyPr>
            <a:noAutofit/>
          </a:bodyPr>
          <a:lstStyle/>
          <a:p>
            <a:pPr marL="0" algn="ctr" defTabSz="1056005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考务办联系方式</a:t>
            </a:r>
            <a:endParaRPr lang="zh-CN" altLang="en-US" sz="3200" spc="0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80551" y="476285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137722" y="1153797"/>
            <a:ext cx="10041757" cy="414383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</a:pP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考务办公室：授渔</a:t>
            </a:r>
            <a:r>
              <a:rPr lang="en-US" altLang="zh-CN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320</a:t>
            </a:r>
            <a:br>
              <a:rPr lang="zh-CN" altLang="en-US" sz="44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试卷收发办公室：授渔</a:t>
            </a:r>
            <a:r>
              <a:rPr lang="en-US" altLang="zh-CN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320</a:t>
            </a:r>
            <a:br>
              <a:rPr lang="zh-CN" altLang="en-US" sz="4400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联系人：李春琼</a:t>
            </a:r>
            <a:r>
              <a:rPr lang="en-US" altLang="zh-CN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17827798696            </a:t>
            </a:r>
            <a:br>
              <a:rPr lang="en-US" altLang="zh-CN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黄丽娜</a:t>
            </a:r>
            <a:r>
              <a:rPr lang="en-US" altLang="zh-CN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15013088344</a:t>
            </a:r>
            <a:endParaRPr lang="en-US" altLang="zh-CN" sz="4400" b="1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142" y="472890"/>
            <a:ext cx="10217166" cy="846802"/>
          </a:xfrm>
        </p:spPr>
        <p:txBody>
          <a:bodyPr>
            <a:normAutofit lnSpcReduction="20000"/>
          </a:bodyPr>
          <a:lstStyle/>
          <a:p>
            <a:pPr algn="ctr"/>
            <a:r>
              <a:rPr lang="zh-CN" altLang="en-US" sz="4155" b="1">
                <a:solidFill>
                  <a:srgbClr val="000000"/>
                </a:solidFill>
                <a:latin typeface="汉仪正圆 55简" panose="00020600040101010101" charset="-122"/>
              </a:rPr>
              <a:t>考试时间</a:t>
            </a:r>
            <a:endParaRPr lang="zh-CN" altLang="en-US" sz="4155" b="1">
              <a:solidFill>
                <a:srgbClr val="000000"/>
              </a:solidFill>
              <a:latin typeface="汉仪正圆 55简" panose="00020600040101010101" charset="-122"/>
            </a:endParaRPr>
          </a:p>
        </p:txBody>
      </p:sp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373772" y="883334"/>
            <a:ext cx="10217166" cy="491695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8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2024年7月8日—2024年7月10日</a:t>
            </a:r>
            <a:br>
              <a:rPr lang="zh-CN" altLang="en-US" sz="48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第一批次 09:00-11:00</a:t>
            </a:r>
            <a:b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第二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批次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14:00-16:00 </a:t>
            </a:r>
            <a:b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第三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批次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16:30-18:30</a:t>
            </a:r>
            <a:r>
              <a:rPr lang="zh-CN" altLang="en-US" sz="48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br>
              <a:rPr lang="zh-CN" altLang="en-US" sz="48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endParaRPr lang="zh-CN" altLang="en-US" sz="3200" b="1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4445" y="5154930"/>
            <a:ext cx="88639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注：鉴于《建筑施工技术（三）》课程考试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软件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节点受限，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月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日排两批次，分别为：第一批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30-10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00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；第二批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10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30-12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00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3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87748" y="197492"/>
            <a:ext cx="10217223" cy="132561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b" anchorCtr="0">
            <a:normAutofit/>
          </a:bodyPr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zh-CN" altLang="en-US" sz="400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</a:rPr>
              <a:t>监考任务</a:t>
            </a:r>
            <a:endParaRPr lang="zh-CN" altLang="en-US" sz="4000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19275" y="190182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详见通知。</a:t>
            </a:r>
            <a:endParaRPr lang="zh-CN" altLang="en-US" sz="4800" b="1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12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21538" name="AutoShape 34"/>
          <p:cNvSpPr/>
          <p:nvPr>
            <p:custDataLst>
              <p:tags r:id="rId4"/>
            </p:custDataLst>
          </p:nvPr>
        </p:nvSpPr>
        <p:spPr>
          <a:xfrm>
            <a:off x="1251585" y="740410"/>
            <a:ext cx="3750310" cy="2056765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提前</a:t>
            </a:r>
            <a:r>
              <a:rPr lang="en-US" altLang="zh-CN" sz="20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30</a:t>
            </a:r>
            <a:r>
              <a:rPr lang="zh-CN" altLang="en-US" sz="20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分钟</a:t>
            </a:r>
            <a:endParaRPr lang="zh-CN" altLang="en-US" sz="2000" b="1" dirty="0">
              <a:solidFill>
                <a:srgbClr val="FF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签到、领卷</a:t>
            </a:r>
            <a:r>
              <a:rPr lang="zh-CN" altLang="en-US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（</a:t>
            </a:r>
            <a:r>
              <a:rPr lang="zh-CN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授渔</a:t>
            </a:r>
            <a:r>
              <a:rPr lang="en-US" altLang="zh-CN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320</a:t>
            </a:r>
            <a:r>
              <a:rPr lang="zh-CN" altLang="en-US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）</a:t>
            </a:r>
            <a:endParaRPr lang="zh-CN" altLang="en-US" sz="2000" b="1" dirty="0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21555" name="AutoShape 51"/>
          <p:cNvSpPr/>
          <p:nvPr>
            <p:custDataLst>
              <p:tags r:id="rId5"/>
            </p:custDataLst>
          </p:nvPr>
        </p:nvSpPr>
        <p:spPr>
          <a:xfrm>
            <a:off x="5190911" y="1581981"/>
            <a:ext cx="1452761" cy="433299"/>
          </a:xfrm>
          <a:prstGeom prst="rightArrow">
            <a:avLst>
              <a:gd name="adj1" fmla="val 50000"/>
              <a:gd name="adj2" fmla="val 78984"/>
            </a:avLst>
          </a:prstGeom>
          <a:noFill/>
          <a:ln w="28575" cap="flat" cmpd="sng">
            <a:solidFill>
              <a:schemeClr val="dk1">
                <a:lumMod val="95000"/>
                <a:lumOff val="5000"/>
              </a:schemeClr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b="1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AutoShape 34"/>
          <p:cNvSpPr/>
          <p:nvPr>
            <p:custDataLst>
              <p:tags r:id="rId6"/>
            </p:custDataLst>
          </p:nvPr>
        </p:nvSpPr>
        <p:spPr>
          <a:xfrm>
            <a:off x="6766560" y="836295"/>
            <a:ext cx="4349750" cy="2176780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fontAlgn="ctr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多媒体考场提前</a:t>
            </a:r>
            <a:r>
              <a:rPr lang="en-US" altLang="zh-CN" sz="14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15</a:t>
            </a:r>
            <a:r>
              <a:rPr lang="zh-CN" altLang="en-US" sz="14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分钟</a:t>
            </a:r>
            <a:endParaRPr lang="zh-CN" altLang="en-US" sz="1400" b="1" dirty="0">
              <a:solidFill>
                <a:srgbClr val="FF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1</a:t>
            </a:r>
            <a:r>
              <a:rPr lang="zh-CN" altLang="en-US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、布置考场：</a:t>
            </a:r>
            <a:endParaRPr lang="zh-CN" altLang="en-US" sz="14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zh-CN" altLang="en-US" sz="12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黑板上书写考试科目、考试时间、座位安排</a:t>
            </a:r>
            <a:endParaRPr lang="zh-CN" altLang="en-US" sz="12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2</a:t>
            </a:r>
            <a:r>
              <a:rPr lang="zh-CN" altLang="en-US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、组织考生入考场：</a:t>
            </a:r>
            <a:endParaRPr lang="zh-CN" altLang="en-US" sz="14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检查学生证件；</a:t>
            </a:r>
            <a:endParaRPr lang="zh-CN" altLang="en-US" sz="14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考生物品、资料、书籍、手机等放讲台。</a:t>
            </a:r>
            <a:endParaRPr lang="zh-CN" altLang="en-US" sz="14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fontAlgn="ctr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机房考场提前</a:t>
            </a:r>
            <a:r>
              <a:rPr lang="en-US" altLang="zh-CN" sz="14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25</a:t>
            </a:r>
            <a:r>
              <a:rPr lang="zh-CN" altLang="en-US" sz="14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分钟</a:t>
            </a:r>
            <a:endParaRPr lang="zh-CN" altLang="en-US" sz="1400" b="1" dirty="0">
              <a:solidFill>
                <a:srgbClr val="FF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1、除和多媒体考场要求外，要提前开机，按考试要求</a:t>
            </a:r>
            <a:endParaRPr lang="zh-CN" altLang="en-US" sz="14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l" eaLnBrk="1" fontAlgn="ctr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准备好平台地址或做好电子试卷分发准备。</a:t>
            </a:r>
            <a:endParaRPr lang="zh-CN" altLang="en-US" sz="14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21553" name="AutoShape 49"/>
          <p:cNvSpPr/>
          <p:nvPr>
            <p:custDataLst>
              <p:tags r:id="rId7"/>
            </p:custDataLst>
          </p:nvPr>
        </p:nvSpPr>
        <p:spPr>
          <a:xfrm>
            <a:off x="9406778" y="2881328"/>
            <a:ext cx="360166" cy="531726"/>
          </a:xfrm>
          <a:prstGeom prst="downArrow">
            <a:avLst>
              <a:gd name="adj1" fmla="val 50000"/>
              <a:gd name="adj2" fmla="val 29939"/>
            </a:avLst>
          </a:prstGeom>
          <a:noFill/>
          <a:ln w="28575" cap="flat" cmpd="sng">
            <a:solidFill>
              <a:schemeClr val="dk1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b="1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AutoShape 34"/>
          <p:cNvSpPr/>
          <p:nvPr>
            <p:custDataLst>
              <p:tags r:id="rId8"/>
            </p:custDataLst>
          </p:nvPr>
        </p:nvSpPr>
        <p:spPr>
          <a:xfrm>
            <a:off x="8376318" y="3442197"/>
            <a:ext cx="2699320" cy="1342787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zh-CN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提前</a:t>
            </a:r>
            <a:r>
              <a:rPr lang="en-US" altLang="zh-CN" sz="18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5</a:t>
            </a:r>
            <a:r>
              <a:rPr lang="zh-CN" altLang="en-US" sz="1800" b="1" dirty="0">
                <a:solidFill>
                  <a:srgbClr val="FF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分钟</a:t>
            </a:r>
            <a:endParaRPr lang="zh-CN" altLang="en-US" sz="1800" b="1" dirty="0">
              <a:solidFill>
                <a:srgbClr val="FF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发放试卷、</a:t>
            </a: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答题纸、草稿纸</a:t>
            </a: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填写</a:t>
            </a: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班级、学号、姓名</a:t>
            </a: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21546" name="AutoShape 42"/>
          <p:cNvSpPr/>
          <p:nvPr>
            <p:custDataLst>
              <p:tags r:id="rId9"/>
            </p:custDataLst>
          </p:nvPr>
        </p:nvSpPr>
        <p:spPr>
          <a:xfrm>
            <a:off x="7163851" y="3886493"/>
            <a:ext cx="1016163" cy="381061"/>
          </a:xfrm>
          <a:prstGeom prst="leftArrow">
            <a:avLst>
              <a:gd name="adj1" fmla="val 50000"/>
              <a:gd name="adj2" fmla="val 30712"/>
            </a:avLst>
          </a:prstGeom>
          <a:noFill/>
          <a:ln w="28575" cap="flat" cmpd="sng">
            <a:solidFill>
              <a:schemeClr val="dk1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b="1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AutoShape 34"/>
          <p:cNvSpPr/>
          <p:nvPr>
            <p:custDataLst>
              <p:tags r:id="rId10"/>
            </p:custDataLst>
          </p:nvPr>
        </p:nvSpPr>
        <p:spPr>
          <a:xfrm>
            <a:off x="5033648" y="3284384"/>
            <a:ext cx="1909704" cy="1500600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规</a:t>
            </a: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定时</a:t>
            </a: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间</a:t>
            </a: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开始考试</a:t>
            </a: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学生签到</a:t>
            </a:r>
            <a:endParaRPr lang="zh-CN" altLang="en-US" sz="18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迟到</a:t>
            </a:r>
            <a:r>
              <a:rPr lang="en-US" altLang="zh-CN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30</a:t>
            </a:r>
            <a:r>
              <a:rPr lang="zh-CN" altLang="en-US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分钟</a:t>
            </a:r>
            <a:endParaRPr lang="zh-CN" altLang="en-US" sz="18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不允许进场 </a:t>
            </a:r>
            <a:endParaRPr lang="zh-CN" altLang="en-US" sz="18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6" name="AutoShape 42"/>
          <p:cNvSpPr/>
          <p:nvPr>
            <p:custDataLst>
              <p:tags r:id="rId11"/>
            </p:custDataLst>
          </p:nvPr>
        </p:nvSpPr>
        <p:spPr>
          <a:xfrm>
            <a:off x="3766743" y="3886493"/>
            <a:ext cx="1074449" cy="381061"/>
          </a:xfrm>
          <a:prstGeom prst="leftArrow">
            <a:avLst>
              <a:gd name="adj1" fmla="val 50000"/>
              <a:gd name="adj2" fmla="val 35501"/>
            </a:avLst>
          </a:prstGeom>
          <a:noFill/>
          <a:ln w="28575" cap="flat" cmpd="sng">
            <a:solidFill>
              <a:schemeClr val="dk1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b="1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AutoShape 34"/>
          <p:cNvSpPr/>
          <p:nvPr>
            <p:custDataLst>
              <p:tags r:id="rId12"/>
            </p:custDataLst>
          </p:nvPr>
        </p:nvSpPr>
        <p:spPr>
          <a:xfrm>
            <a:off x="1688537" y="5271915"/>
            <a:ext cx="2303463" cy="1079500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考试结束、</a:t>
            </a:r>
            <a:endParaRPr lang="zh-CN" altLang="en-US" sz="16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回收试卷</a:t>
            </a:r>
            <a:endParaRPr lang="zh-CN" altLang="en-US" sz="16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（详见</a:t>
            </a:r>
            <a:r>
              <a:rPr lang="en-US" altLang="zh-CN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“</a:t>
            </a:r>
            <a:r>
              <a:rPr lang="zh-CN" altLang="en-US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回卷</a:t>
            </a:r>
            <a:r>
              <a:rPr lang="en-US" altLang="zh-CN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”</a:t>
            </a:r>
            <a:r>
              <a:rPr lang="zh-CN" altLang="en-US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说明）、</a:t>
            </a:r>
            <a:endParaRPr lang="zh-CN" altLang="en-US" sz="16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答题纸、草稿纸</a:t>
            </a:r>
            <a:r>
              <a:rPr lang="zh-CN" altLang="en-US" sz="140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 </a:t>
            </a:r>
            <a:endParaRPr lang="zh-CN" altLang="en-US" sz="14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9" name="AutoShape 49"/>
          <p:cNvSpPr/>
          <p:nvPr>
            <p:custDataLst>
              <p:tags r:id="rId13"/>
            </p:custDataLst>
          </p:nvPr>
        </p:nvSpPr>
        <p:spPr>
          <a:xfrm>
            <a:off x="2532831" y="4695904"/>
            <a:ext cx="360166" cy="477289"/>
          </a:xfrm>
          <a:prstGeom prst="downArrow">
            <a:avLst>
              <a:gd name="adj1" fmla="val 50000"/>
              <a:gd name="adj2" fmla="val 54925"/>
            </a:avLst>
          </a:prstGeom>
          <a:noFill/>
          <a:ln w="28575" cmpd="sng">
            <a:solidFill>
              <a:schemeClr val="dk1"/>
            </a:solidFill>
            <a:prstDash val="sysDash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b="1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AutoShape 51"/>
          <p:cNvSpPr/>
          <p:nvPr>
            <p:custDataLst>
              <p:tags r:id="rId14"/>
            </p:custDataLst>
          </p:nvPr>
        </p:nvSpPr>
        <p:spPr>
          <a:xfrm>
            <a:off x="4185746" y="5487720"/>
            <a:ext cx="1800280" cy="433299"/>
          </a:xfrm>
          <a:prstGeom prst="rightArrow">
            <a:avLst>
              <a:gd name="adj1" fmla="val 50000"/>
              <a:gd name="adj2" fmla="val 78893"/>
            </a:avLst>
          </a:prstGeom>
          <a:noFill/>
          <a:ln w="28575" cap="flat" cmpd="sng">
            <a:solidFill>
              <a:schemeClr val="dk1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b="1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AutoShape 34"/>
          <p:cNvSpPr/>
          <p:nvPr>
            <p:custDataLst>
              <p:tags r:id="rId15"/>
            </p:custDataLst>
          </p:nvPr>
        </p:nvSpPr>
        <p:spPr>
          <a:xfrm>
            <a:off x="6179185" y="5055870"/>
            <a:ext cx="4012565" cy="1295400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清点无误后</a:t>
            </a:r>
            <a:endParaRPr lang="zh-CN" altLang="en-US" sz="2000" b="1" dirty="0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将试卷交回授渔</a:t>
            </a:r>
            <a:r>
              <a:rPr lang="en-US" altLang="zh-CN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320</a:t>
            </a:r>
            <a:r>
              <a:rPr lang="zh-CN" altLang="en-US" sz="2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办公室</a:t>
            </a:r>
            <a:endParaRPr lang="zh-CN" altLang="en-US" sz="2000" b="1" dirty="0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15" name="AutoShape 34"/>
          <p:cNvSpPr/>
          <p:nvPr>
            <p:custDataLst>
              <p:tags r:id="rId16"/>
            </p:custDataLst>
          </p:nvPr>
        </p:nvSpPr>
        <p:spPr>
          <a:xfrm>
            <a:off x="1955730" y="3494831"/>
            <a:ext cx="1584325" cy="1079500"/>
          </a:xfrm>
          <a:prstGeom prst="flowChartAlternateProcess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60</a:t>
            </a: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分钟后</a:t>
            </a:r>
            <a:endParaRPr lang="zh-CN" altLang="en-US" sz="20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可提前交卷</a:t>
            </a:r>
            <a:r>
              <a:rPr lang="zh-CN" altLang="en-US" sz="1800" b="1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 </a:t>
            </a:r>
            <a:endParaRPr lang="zh-CN" altLang="en-US" sz="18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6146" name="Rectangle 2"/>
          <p:cNvSpPr>
            <a:spLocks noGrp="1"/>
          </p:cNvSpPr>
          <p:nvPr/>
        </p:nvSpPr>
        <p:spPr>
          <a:xfrm>
            <a:off x="5102813" y="476997"/>
            <a:ext cx="2061469" cy="525127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wrap="square" lIns="91439" tIns="45719" rIns="91439" bIns="45719" rtlCol="0" anchor="ctr" anchorCtr="0">
            <a:normAutofit fontScale="70000"/>
          </a:bodyPr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eaLnBrk="1" hangingPunct="1"/>
            <a:r>
              <a:rPr lang="zh-CN" altLang="en-US" sz="4000" b="1" dirty="0">
                <a:solidFill>
                  <a:srgbClr val="000000"/>
                </a:solidFill>
                <a:latin typeface="汉仪正圆 55简" panose="00020600040101010101" charset="-122"/>
                <a:ea typeface="汉仪正圆 55简" panose="00020600040101010101" charset="-122"/>
              </a:rPr>
              <a:t>考试流程</a:t>
            </a:r>
            <a:endParaRPr lang="zh-CN" altLang="en-US" sz="4000" b="1" dirty="0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8" grpId="0" bldLvl="0" animBg="1"/>
      <p:bldP spid="21555" grpId="0" bldLvl="0" animBg="1"/>
      <p:bldP spid="3" grpId="0" bldLvl="0" animBg="1"/>
      <p:bldP spid="21553" grpId="0" bldLvl="0" animBg="1"/>
      <p:bldP spid="4" grpId="0" bldLvl="0" animBg="1"/>
      <p:bldP spid="21546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4" name="摄影图片"/>
          <p:cNvSpPr/>
          <p:nvPr>
            <p:custDataLst>
              <p:tags r:id="rId3"/>
            </p:custDataLst>
          </p:nvPr>
        </p:nvSpPr>
        <p:spPr>
          <a:xfrm>
            <a:off x="37928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8383" y="477117"/>
            <a:ext cx="10217223" cy="1103034"/>
          </a:xfrm>
        </p:spPr>
        <p:txBody>
          <a:bodyPr>
            <a:normAutofit lnSpcReduction="10000"/>
          </a:bodyPr>
          <a:lstStyle/>
          <a:p>
            <a:pPr algn="ctr"/>
            <a:r>
              <a:rPr lang="zh-CN" altLang="en-US" sz="5195" b="1">
                <a:solidFill>
                  <a:srgbClr val="000000"/>
                </a:solidFill>
                <a:latin typeface="汉仪正圆 55简" panose="00020600040101010101" charset="-122"/>
              </a:rPr>
              <a:t>领卷</a:t>
            </a:r>
            <a:endParaRPr lang="zh-CN" altLang="en-US" sz="5195" b="1">
              <a:solidFill>
                <a:srgbClr val="000000"/>
              </a:solidFill>
              <a:latin typeface="汉仪正圆 55简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88962" y="4477181"/>
            <a:ext cx="10218266" cy="147640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algn="l" eaLnBrk="1" hangingPunct="1">
              <a:spcBef>
                <a:spcPct val="0"/>
              </a:spcBef>
              <a:buNone/>
            </a:pPr>
            <a:endParaRPr lang="en-US" altLang="zh-CN" sz="3115" dirty="0">
              <a:solidFill>
                <a:srgbClr val="000000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065247" y="1419172"/>
            <a:ext cx="10217166" cy="330253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>
            <a:noAutofit/>
          </a:bodyPr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</a:pP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监考教师提前30分钟到相应的考办领卷。</a:t>
            </a:r>
            <a:b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将提前进入考场内考生清场，板书座位顺序、考试科目、考试时间、特别提示等。检查考试环境，并打开窗帘。</a:t>
            </a:r>
            <a:br>
              <a:rPr lang="zh-CN" altLang="en-US" sz="44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endParaRPr lang="zh-CN" altLang="en-US" sz="4400" b="1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6" name="摄影图片"/>
          <p:cNvSpPr/>
          <p:nvPr>
            <p:custDataLst>
              <p:tags r:id="rId3"/>
            </p:custDataLst>
          </p:nvPr>
        </p:nvSpPr>
        <p:spPr>
          <a:xfrm>
            <a:off x="37166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198" y="791248"/>
            <a:ext cx="10217223" cy="1103034"/>
          </a:xfrm>
        </p:spPr>
        <p:txBody>
          <a:bodyPr/>
          <a:lstStyle/>
          <a:p>
            <a:pPr algn="ctr"/>
            <a:r>
              <a:rPr lang="zh-CN" altLang="en-US" sz="4155">
                <a:solidFill>
                  <a:srgbClr val="000000"/>
                </a:solidFill>
                <a:latin typeface="汉仪正圆 55简" panose="00020600040101010101" charset="-122"/>
              </a:rPr>
              <a:t>板书内容</a:t>
            </a:r>
            <a:endParaRPr lang="zh-CN" altLang="en-US" sz="4155">
              <a:solidFill>
                <a:srgbClr val="000000"/>
              </a:solidFill>
              <a:latin typeface="汉仪正圆 55简" panose="0002060004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87198" y="1404518"/>
            <a:ext cx="10217223" cy="2781398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/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1、座位顺序  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2、考试科目  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3、考试时间 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4、特别提示： 请将手机关闭，如有振动或铃声将按作弊处理 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endParaRPr lang="zh-CN" altLang="en-US" sz="3600" b="1" u="sng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332" y="0"/>
            <a:ext cx="11846496" cy="6857999"/>
          </a:xfrm>
          <a:prstGeom prst="rect">
            <a:avLst/>
          </a:prstGeom>
        </p:spPr>
      </p:pic>
      <p:sp>
        <p:nvSpPr>
          <p:cNvPr id="6" name="摄影图片"/>
          <p:cNvSpPr/>
          <p:nvPr>
            <p:custDataLst>
              <p:tags r:id="rId3"/>
            </p:custDataLst>
          </p:nvPr>
        </p:nvSpPr>
        <p:spPr>
          <a:xfrm>
            <a:off x="371661" y="476920"/>
            <a:ext cx="11433081" cy="5904160"/>
          </a:xfrm>
          <a:prstGeom prst="rect">
            <a:avLst/>
          </a:prstGeom>
          <a:solidFill>
            <a:schemeClr val="lt1"/>
          </a:solidFill>
          <a:ln w="57150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/>
            <a:endParaRPr kumimoji="1" lang="zh-CN" altLang="en-US" sz="17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987748" y="317483"/>
            <a:ext cx="10217223" cy="1103034"/>
          </a:xfrm>
        </p:spPr>
        <p:txBody>
          <a:bodyPr/>
          <a:lstStyle/>
          <a:p>
            <a:pPr algn="ctr"/>
            <a:r>
              <a:rPr lang="zh-CN" altLang="en-US" sz="4155" b="1" dirty="0">
                <a:solidFill>
                  <a:srgbClr val="000000"/>
                </a:solidFill>
                <a:latin typeface="汉仪正圆 55简" panose="00020600040101010101" charset="-122"/>
                <a:sym typeface="+mn-ea"/>
              </a:rPr>
              <a:t>考生入场</a:t>
            </a:r>
            <a:endParaRPr lang="zh-CN" altLang="en-US" sz="4155" b="1" dirty="0">
              <a:solidFill>
                <a:srgbClr val="000000"/>
              </a:solidFill>
              <a:latin typeface="汉仪正圆 55简" panose="0002060004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87692" y="1420319"/>
            <a:ext cx="10412371" cy="4733846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79181" tIns="39590" rIns="79181" bIns="39590" rtlCol="0" anchor="t" anchorCtr="0">
            <a:normAutofit fontScale="70000"/>
          </a:bodyPr>
          <a:lstStyle>
            <a:lvl1pPr algn="l" defTabSz="1056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45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提前10分钟组织考生进入考场，检查学生身份证、学生证。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证件缺失处理：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身份证：可由临时身份证代替。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学生证：提供书面证明，辅导员签字确认。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无证的学生，一律不准进入考场。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考生须将所带物品、资料、书籍、手机（关机放入包内）放到指定位置，</a:t>
            </a:r>
            <a:b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开考</a:t>
            </a:r>
            <a:r>
              <a:rPr lang="en-US" altLang="zh-CN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</a:t>
            </a:r>
            <a:r>
              <a:rPr lang="zh-CN" altLang="en-US" sz="3600" b="1" dirty="0">
                <a:solidFill>
                  <a:srgbClr val="000000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分钟后迟到学生禁止进入考场。</a:t>
            </a:r>
            <a:endParaRPr lang="zh-CN" altLang="en-US" sz="3600" b="1" dirty="0">
              <a:solidFill>
                <a:srgbClr val="000000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1488"/>
  <p:tag name="KSO_WM_UNIT_TYPE" val="i"/>
  <p:tag name="KSO_WM_UNIT_INDEX" val="1"/>
  <p:tag name="KSO_WM_UNIT_ID" val="chip20221488_3*i*1"/>
  <p:tag name="KSO_WM_BEAUTIFY_FLAG" val="#wm#"/>
  <p:tag name="KSO_WM_TAG_VERSION" val="1.0"/>
  <p:tag name="KSO_WM_CHIP_GROUPID" val="6209cf00d5eb2dbc5c6e02d6"/>
  <p:tag name="KSO_WM_CHIP_XID" val="6209cf00885c969e0bd15aed"/>
  <p:tag name="KSO_WM_UNIT_DEC_AREA_ID" val="9f4130c0a16d4535b7db4d1ffc88de9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02109953b3b4f828b6449043bf59bd9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1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1"/>
  <p:tag name="KSO_WM_CHIP_GROUPID" val="61835ab9a6a891b1f9db066d"/>
  <p:tag name="KSO_WM_CHIP_XID" val="618b78d218adb49c6c1f28e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1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03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04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0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91f7351f358647bf870b6df082dd4f06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3bd10a194694df6bc3b927425341541"/>
  <p:tag name="KSO_WM_SLIDE_BACKGROUND_TYPE" val="bottomTop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f07721efb9f74fb98d02db91e634a341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c1897d649a436e993a97121a2cf96f"/>
  <p:tag name="KSO_WM_SLIDE_BACKGROUND_TYPE" val="bottomTop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1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1"/>
  <p:tag name="KSO_WM_CHIP_GROUPID" val="61835ab9a6a891b1f9db066d"/>
  <p:tag name="KSO_WM_CHIP_XID" val="618b78d218adb49c6c1f28e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0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12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13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14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1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4a34c45001a6490fa3283bea34626ac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6b9d3ce7ae645c2b00c045f8ff350ad"/>
  <p:tag name="KSO_WM_SLIDE_BACKGROUND_TYPE" val="navigation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06f8a738fee34c7699a8704eace1d36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3cba14177c643a4bce4956bd24578e1"/>
  <p:tag name="KSO_WM_SLIDE_BACKGROUND_TYPE" val="navigation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1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1"/>
  <p:tag name="KSO_WM_CHIP_GROUPID" val="61835ab9a6a891b1f9db066d"/>
  <p:tag name="KSO_WM_CHIP_XID" val="618b78d218adb49c6c1f28e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0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21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2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2ae0cbe3d31f400aa9f6cd3072201e8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19e3f3419d045f196b9cb1bcbf0b1fa"/>
  <p:tag name="KSO_WM_SLIDE_BACKGROUND_TYPE" val="belt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1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1"/>
  <p:tag name="KSO_WM_CHIP_GROUPID" val="61835ab9a6a891b1f9db066d"/>
  <p:tag name="KSO_WM_CHIP_XID" val="618b78d218adb49c6c1f28e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9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0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31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32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33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1488"/>
</p:tagLst>
</file>

<file path=ppt/tags/tag1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1488"/>
</p:tagLst>
</file>

<file path=ppt/tags/tag1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1488"/>
  <p:tag name="KSO_WM_CHIP_COLORING" val="2"/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PRESET_TEXT" val="工作总结汇报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488_1*a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180;208;2"/>
  <p:tag name="KSO_WM_UNIT_BLOCK" val="0"/>
  <p:tag name="KSO_WM_UNIT_DEC_AREA_ID" val="52a3e54efea04acbbce91503afabb788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fe43ccff1b18420599a82bedc5b79540"/>
</p:tagLst>
</file>

<file path=ppt/tags/tag141.xml><?xml version="1.0" encoding="utf-8"?>
<p:tagLst xmlns:p="http://schemas.openxmlformats.org/presentationml/2006/main">
  <p:tag name="KSO_WM_UNIT_SUBTYPE" val="e"/>
  <p:tag name="KSO_WM_UNIT_PRESET_TEXT" val="202X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1488_1*f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40;50;2"/>
  <p:tag name="KSO_WM_UNIT_BLOCK" val="0"/>
  <p:tag name="KSO_WM_UNIT_DEC_AREA_ID" val="6c265da0713140ab83fac40aa55e1118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fe43ccff1b18420599a82bedc5b79540"/>
</p:tagLst>
</file>

<file path=ppt/tags/tag142.xml><?xml version="1.0" encoding="utf-8"?>
<p:tagLst xmlns:p="http://schemas.openxmlformats.org/presentationml/2006/main">
  <p:tag name="KSO_WM_UNIT_BLOCK" val="0"/>
  <p:tag name="KSO_WM_UNIT_SM_LIMIT_TYPE" val="3"/>
  <p:tag name="KSO_WM_UNIT_DEC_AREA_ID" val="adf54136ebd548a1bba1bfb1f24e63c5"/>
  <p:tag name="KSO_WM_UNIT_HIGHLIGHT" val="0"/>
  <p:tag name="KSO_WM_UNIT_COMPATIBLE" val="0"/>
  <p:tag name="KSO_WM_UNIT_DIAGRAM_ISNUMVISUAL" val="0"/>
  <p:tag name="KSO_WM_UNIT_DIAGRAM_ISREFERUNIT" val="0"/>
  <p:tag name="KSO_WM_UNIT_ID" val="custom20221488_1*i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TYPE" val="i"/>
  <p:tag name="KSO_WM_UNIT_INDEX" val="1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fe43ccff1b18420599a82bedc5b79540"/>
  <p:tag name="KSO_WM_UNIT_LINE_FORE_SCHEMECOLOR_INDEX_BRIGHTNESS" val="0.25"/>
  <p:tag name="KSO_WM_UNIT_LINE_FORE_SCHEMECOLOR_INDEX" val="13"/>
  <p:tag name="KSO_WM_UNIT_LINE_FILL_TYPE" val="2"/>
</p:tagLst>
</file>

<file path=ppt/tags/tag143.xml><?xml version="1.0" encoding="utf-8"?>
<p:tagLst xmlns:p="http://schemas.openxmlformats.org/presentationml/2006/main">
  <p:tag name="KSO_WM_UNIT_BLOCK" val="0"/>
  <p:tag name="KSO_WM_UNIT_SM_LIMIT_TYPE" val="3"/>
  <p:tag name="KSO_WM_UNIT_DEC_AREA_ID" val="ecfb8fc3356a44bebd73d98ed5995070"/>
  <p:tag name="KSO_WM_UNIT_HIGHLIGHT" val="0"/>
  <p:tag name="KSO_WM_UNIT_COMPATIBLE" val="0"/>
  <p:tag name="KSO_WM_UNIT_DIAGRAM_ISNUMVISUAL" val="0"/>
  <p:tag name="KSO_WM_UNIT_DIAGRAM_ISREFERUNIT" val="0"/>
  <p:tag name="KSO_WM_UNIT_ID" val="custom20221488_1*i*2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TYPE" val="i"/>
  <p:tag name="KSO_WM_UNIT_INDEX" val="2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fe43ccff1b18420599a82bedc5b79540"/>
  <p:tag name="KSO_WM_UNIT_LINE_FORE_SCHEMECOLOR_INDEX_BRIGHTNESS" val="0.25"/>
  <p:tag name="KSO_WM_UNIT_LINE_FORE_SCHEMECOLOR_INDEX" val="13"/>
  <p:tag name="KSO_WM_UNIT_LINE_FILL_TYPE" val="2"/>
</p:tagLst>
</file>

<file path=ppt/tags/tag144.xml><?xml version="1.0" encoding="utf-8"?>
<p:tagLst xmlns:p="http://schemas.openxmlformats.org/presentationml/2006/main">
  <p:tag name="KSO_WM_SLIDE_ID" val="custom20221488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1488"/>
  <p:tag name="KSO_WM_SLIDE_LAYOUT" val="a_b_f"/>
  <p:tag name="KSO_WM_SLIDE_LAYOUT_CNT" val="1_1_2"/>
  <p:tag name="KSO_WM_CHIP_INFOS" val="{&quot;type&quot;:0,&quot;layout_type&quot;:&quot;1_NF_LC_19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itle&quot;,&quot;sectionTitle&quot;,&quot;contents&quot;,&quot;endPage&quot;],&quot;useType&quot;:[&quot;ppt&quot;]}"/>
  <p:tag name="KSO_WM_CHIP_XID" val="61513b00d3dcef8fee32c258"/>
  <p:tag name="KSO_WM_CHIP_FILLPROP" val="[[{&quot;text_align&quot;:&quot;cm&quot;,&quot;text_direction&quot;:&quot;horizontal&quot;,&quot;support_big_font&quot;:false,&quot;picture_toward&quot;:0,&quot;picture_dockside&quot;:[],&quot;fill_id&quot;:&quot;c2ee720cd22047179838ed434e502dca&quot;,&quot;fill_align&quot;:&quot;cm&quot;,&quot;chip_types&quot;:[&quot;diagram&quot;,&quot;header&quot;]}]]"/>
  <p:tag name="KSO_WM_CHIP_DECFILLPROP" val="[]"/>
  <p:tag name="KSO_WM_CHIP_GROUPID" val="61513b00d3dcef8fee32c257"/>
  <p:tag name="KSO_WM_SLIDE_LAYOUT_INFO" val="{&quot;id&quot;:&quot;2022-02-16T14:47:58&quot;,&quot;margin&quot;:{&quot;bottom&quot;:2.356288433074951,&quot;left&quot;:3.7598822116851807,&quot;right&quot;:19.387939453125,&quot;top&quot;:2.3562581539154053},&quot;type&quot;:0}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3"/>
  <p:tag name="KSO_WM_CHIP_COLORING" val="2"/>
  <p:tag name="KSO_WM_SLIDE_SUBTYPE" val="pureTxt"/>
  <p:tag name="KSO_WM_TEMPLATE_ASSEMBLE_XID" val="620c9e13d5eb2dbc5c6f58bc"/>
  <p:tag name="KSO_WM_TEMPLATE_ASSEMBLE_GROUPID" val="6209cf00d5eb2dbc5c6e02d6"/>
  <p:tag name="KSO_WM_TEMPLATE_THUMBS_INDEX" val="1、3、4、7、10、19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SLIDE_BACKGROUND_TYPE" val="general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0.xml><?xml version="1.0" encoding="utf-8"?>
<p:tagLst xmlns:p="http://schemas.openxmlformats.org/presentationml/2006/main">
  <p:tag name="KSO_WM_SLIDE_BACKGROUND_TYPE" val="general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SLIDE_BACKGROUND_TYPE" val="general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SLIDE_BACKGROUND_TYPE" val="general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8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04"/>
  <p:tag name="KSO_WM_UNIT_DEC_AREA_ID" val="fa21b89674e2424eae598d546e6ec57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72079ce2098456ea9ba8179894d5b88"/>
</p:tagLst>
</file>

<file path=ppt/tags/tag160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</p:tagLst>
</file>

<file path=ppt/tags/tag161.xml><?xml version="1.0" encoding="utf-8"?>
<p:tagLst xmlns:p="http://schemas.openxmlformats.org/presentationml/2006/main">
  <p:tag name="KSO_WM_UNIT_LINE_FORE_SCHEMECOLOR_INDEX_BRIGHTNESS" val="0.05"/>
  <p:tag name="KSO_WM_UNIT_LINE_FORE_SCHEMECOLOR_INDEX" val="13"/>
  <p:tag name="KSO_WM_UNIT_LINE_FILL_TYPE" val="2"/>
</p:tagLst>
</file>

<file path=ppt/tags/tag162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64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66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68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7.xml><?xml version="1.0" encoding="utf-8"?>
<p:tagLst xmlns:p="http://schemas.openxmlformats.org/presentationml/2006/main">
  <p:tag name="KSO_WM_UNIT_SUBTYPE" val="w"/>
  <p:tag name="KSO_WM_TEMPLATE_CATEGORY" val="chip"/>
  <p:tag name="KSO_WM_TEMPLATE_INDEX" val="20221488"/>
  <p:tag name="KSO_WM_UNIT_TYPE" val="i"/>
  <p:tag name="KSO_WM_UNIT_INDEX" val="1"/>
  <p:tag name="KSO_WM_UNIT_ID" val="chip20221488_9*i*1"/>
  <p:tag name="KSO_WM_BEAUTIFY_FLAG" val="#wm#"/>
  <p:tag name="KSO_WM_TAG_VERSION" val="1.0"/>
  <p:tag name="KSO_WM_CHIP_GROUPID" val="6209cf00d5eb2dbc5c6e02d6"/>
  <p:tag name="KSO_WM_CHIP_XID" val="6209cf00885c969e0bd15a03"/>
  <p:tag name="KSO_WM_UNIT_DEC_AREA_ID" val="cb2b80393de9455b9d563ca0215d0704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ea8731b23cc43ac8bad8d3bdc7ce531"/>
</p:tagLst>
</file>

<file path=ppt/tags/tag170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71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</p:tagLst>
</file>

<file path=ppt/tags/tag172.xml><?xml version="1.0" encoding="utf-8"?>
<p:tagLst xmlns:p="http://schemas.openxmlformats.org/presentationml/2006/main">
  <p:tag name="KSO_WM_UNIT_LINE_FORE_SCHEMECOLOR_INDEX_BRIGHTNESS" val="0"/>
  <p:tag name="KSO_WM_UNIT_LINE_FORE_SCHEMECOLOR_INDEX" val="11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SLIDE_BACKGROUND_TYPE" val="general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SLIDE_BACKGROUND_TYPE" val="general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80.xml><?xml version="1.0" encoding="utf-8"?>
<p:tagLst xmlns:p="http://schemas.openxmlformats.org/presentationml/2006/main">
  <p:tag name="KSO_WM_SLIDE_BACKGROUND_TYPE" val="general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SLIDE_BACKGROUND_TYPE" val="general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6.xml><?xml version="1.0" encoding="utf-8"?>
<p:tagLst xmlns:p="http://schemas.openxmlformats.org/presentationml/2006/main">
  <p:tag name="KSO_WM_SLIDE_BACKGROUND_TYPE" val="general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90.xml><?xml version="1.0" encoding="utf-8"?>
<p:tagLst xmlns:p="http://schemas.openxmlformats.org/presentationml/2006/main">
  <p:tag name="KSO_WM_SLIDE_BACKGROUND_TYPE" val="general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SLIDE_BACKGROUND_TYPE" val="general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SLIDE_BACKGROUND_TYPE" val="general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SLIDE_BACKGROUND_TYPE" val="general"/>
  <p:tag name="RESOURCE_RECORD_KEY" val="{&quot;65&quot;:[20221488],&quot;70&quot;:[3325359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4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w"/>
  <p:tag name="KSO_WM_UNIT_TYPE" val="i"/>
  <p:tag name="KSO_WM_UNIT_INDEX" val="1"/>
  <p:tag name="KSO_WM_CHIP_GROUPID" val="6209cf00d5eb2dbc5c6e02d6"/>
  <p:tag name="KSO_WM_CHIP_XID" val="6209cf00885c969e0bd15ab4"/>
  <p:tag name="KSO_WM_UNIT_DEC_AREA_ID" val="4f322991277e481796e051507683bcc7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cbadb56b89240c0be170ba9cb75ddb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SLIDE_BACKGROUND_TYPE" val="general"/>
  <p:tag name="RESOURCE_RECORD_KEY" val="{&quot;65&quot;:[20221488],&quot;70&quot;:[3325359]}"/>
</p:tagLst>
</file>

<file path=ppt/tags/tag203.xml><?xml version="1.0" encoding="utf-8"?>
<p:tagLst xmlns:p="http://schemas.openxmlformats.org/presentationml/2006/main">
  <p:tag name="KSO_WM_UNIT_PRESET_TEXT" val="CLICK HERE TO ADD A TITLE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488_19*b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dc14d7ee1a8540e1a17b879e3c8b72f1"/>
  <p:tag name="KSO_WM_UNIT_ISCONTENTSTITLE" val="0"/>
  <p:tag name="KSO_WM_UNIT_ISNUMDGMTITLE" val="0"/>
  <p:tag name="KSO_WM_CHIP_GROUPID" val="614aa4571e630cfd8f114e14"/>
  <p:tag name="KSO_WM_CHIP_XID" val="614aa4571e630cfd8f114e15"/>
  <p:tag name="KSO_WM_CHIP_FILLAREA_FILL_RULE" val="{&quot;fill_align&quot;:&quot;lm&quot;,&quot;fill_mode&quot;:&quot;adaptive&quot;,&quot;sacle_strategy&quot;:&quot;smart&quot;}"/>
  <p:tag name="KSO_WM_ASSEMBLE_CHIP_INDEX" val="574a469467244774bfd7bcf45d7637b9"/>
  <p:tag name="KSO_WM_UNIT_TEXT_FILL_FORE_SCHEMECOLOR_INDEX_BRIGHTNESS" val="0.15"/>
  <p:tag name="KSO_WM_UNIT_TEXT_FILL_FORE_SCHEMECOLOR_INDEX" val="13"/>
  <p:tag name="KSO_WM_UNIT_TEXT_FILL_TYPE" val="1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21488"/>
  <p:tag name="KSO_WM_SLIDE_ID" val="custom20221488_19"/>
  <p:tag name="KSO_WM_TEMPLATE_SUBCATEGORY" val="21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9"/>
  <p:tag name="KSO_WM_TAG_VERSION" val="1.0"/>
  <p:tag name="KSO_WM_SLIDE_LAYOUT" val="a_b_f"/>
  <p:tag name="KSO_WM_SLIDE_LAYOUT_CNT" val="1_1_3"/>
  <p:tag name="KSO_WM_TEMPLATE_THUMBS_INDEX" val="1、4、7、12、13、14、15、16、17、18、20、24、25、28、33、36、40、43、44"/>
  <p:tag name="KSO_WM_CHIP_INFOS" val="{&quot;type&quot;:0,&quot;layout_type&quot;:&quot;1_NF_LC_1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itle&quot;,&quot;sectionTitle&quot;,&quot;contents&quot;,&quot;endPage&quot;],&quot;useType&quot;:[&quot;ppt&quot;]}"/>
  <p:tag name="KSO_WM_CHIP_XID" val="6142e2231e630cfd8f113659"/>
  <p:tag name="KSO_WM_CHIP_FILLPROP" val="[[{&quot;text_align&quot;:&quot;lm&quot;,&quot;text_direction&quot;:&quot;horizontal&quot;,&quot;support_big_font&quot;:false,&quot;picture_toward&quot;:0,&quot;picture_dockside&quot;:[],&quot;fill_id&quot;:&quot;7dab1b9380bc424c807bde094eb54ec4&quot;,&quot;fill_align&quot;:&quot;lm&quot;,&quot;chip_types&quot;:[&quot;diagram&quot;,&quot;header&quot;]}]]"/>
  <p:tag name="KSO_WM_CHIP_DECFILLPROP" val="[]"/>
  <p:tag name="KSO_WM_CHIP_GROUPID" val="6142e2231e630cfd8f113658"/>
  <p:tag name="KSO_WM_SLIDE_LAYOUT_INFO" val="{&quot;id&quot;:&quot;2022-02-16T14:47:53&quot;,&quot;margin&quot;:{&quot;bottom&quot;:4.6981425285339355,&quot;left&quot;:1.1306527853012085,&quot;right&quot;:15.308792114257812,&quot;top&quot;:5.544774055480957},&quot;type&quot;:0}"/>
  <p:tag name="KSO_WM_SLIDE_BK_DARK_LIGHT" val="2"/>
  <p:tag name="KSO_WM_SLIDE_BACKGROUND_TYPE" val="general"/>
  <p:tag name="KSO_WM_SLIDE_SUPPORT_FEATURE_TYPE" val="0"/>
  <p:tag name="KSO_WM_CHIP_COLORING" val="2"/>
  <p:tag name="KSO_WM_TEMPLATE_ASSEMBLE_XID" val="620c9e13885c969e0bd25734"/>
  <p:tag name="KSO_WM_TEMPLATE_ASSEMBLE_GROUPID" val="6209cf00d5eb2dbc5c6e02d6"/>
</p:tagLst>
</file>

<file path=ppt/tags/tag205.xml><?xml version="1.0" encoding="utf-8"?>
<p:tagLst xmlns:p="http://schemas.openxmlformats.org/presentationml/2006/main">
  <p:tag name="COMMONDATA" val="eyJoZGlkIjoiMGFmZDgyOWQ3NGRlZmY3MjQ5MWQwMzQwNGU2M2NmMzEifQ=="/>
  <p:tag name="commondata" val="eyJoZGlkIjoiMmI3ZmZiNjQ4YTMxYmUzZTYxMTE5NDExY2ZmNmE2YWMifQ=="/>
  <p:tag name="resource_record_key" val="{&quot;65&quot;:[20221488],&quot;70&quot;:[3325359]}"/>
</p:tagLst>
</file>

<file path=ppt/tags/tag21.xml><?xml version="1.0" encoding="utf-8"?>
<p:tagLst xmlns:p="http://schemas.openxmlformats.org/presentationml/2006/main">
  <p:tag name="KSO_WM_UNIT_DEFAULT_FONT" val="28;32;2"/>
  <p:tag name="KSO_WM_UNIT_BLOCK" val="0"/>
  <p:tag name="KSO_WM_UNIT_DEC_AREA_ID" val="7c9eafa356274efdaabf35fd605f326e"/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488_1*a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CHIP_GROUPID" val="619e05f656c5b5f57912a92a"/>
  <p:tag name="KSO_WM_CHIP_XID" val="619e05f656c5b5f57912a927"/>
  <p:tag name="KSO_WM_CHIP_FILLAREA_FILL_RULE" val="{&quot;fill_align&quot;:&quot;lm&quot;,&quot;fill_mode&quot;:&quot;fix&quot;,&quot;sacle_strategy&quot;:&quot;smart&quot;}"/>
  <p:tag name="KSO_WM_ASSEMBLE_CHIP_INDEX" val="8def99ca62dc4905a07901f473b902d2"/>
  <p:tag name="KSO_WM_TEMPLATE_ASSEMBLE_XID" val="620c9e13d5eb2dbc5c6f585e"/>
  <p:tag name="KSO_WM_TEMPLATE_ASSEMBLE_GROUPID" val="6209cf00d5eb2dbc5c6e02d6"/>
  <p:tag name="KSO_WM_UNIT_TEXT_FILL_FORE_SCHEMECOLOR_INDEX_BRIGHTNESS" val="0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5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u"/>
  <p:tag name="KSO_WM_UNIT_TYPE" val="i"/>
  <p:tag name="KSO_WM_UNIT_INDEX" val="1"/>
  <p:tag name="KSO_WM_CHIP_GROUPID" val="6209cf00d5eb2dbc5c6e02d6"/>
  <p:tag name="KSO_WM_CHIP_XID" val="6209cf00885c969e0bd15ad6"/>
  <p:tag name="KSO_WM_UNIT_DEC_AREA_ID" val="74b148d5353e42199c169301e04decf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0de421968cf4bdfaf1eaef02c497765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21488_10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DIAGRAM_GROUP_CODE" val="l1-1"/>
  <p:tag name="KSO_WM_CHIP_GROUPID" val="6209cf00d5eb2dbc5c6e02d6"/>
  <p:tag name="KSO_WM_CHIP_XID" val="6209cf00885c969e0bd159a0"/>
  <p:tag name="KSO_WM_UNIT_DEC_AREA_ID" val="4610308cf43b4c50a332187a2c17129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933ae058ed440729df504c0ccefc9db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UNIT_SUBTYPE" val="v"/>
  <p:tag name="KSO_WM_TEMPLATE_CATEGORY" val="chip"/>
  <p:tag name="KSO_WM_TEMPLATE_INDEX" val="20221488"/>
  <p:tag name="KSO_WM_UNIT_TYPE" val="i"/>
  <p:tag name="KSO_WM_UNIT_INDEX" val="1"/>
  <p:tag name="KSO_WM_UNIT_ID" val="chip20221488_6*i*1"/>
  <p:tag name="KSO_WM_BEAUTIFY_FLAG" val="#wm#"/>
  <p:tag name="KSO_WM_TAG_VERSION" val="1.0"/>
  <p:tag name="KSO_WM_CHIP_GROUPID" val="6209cf00d5eb2dbc5c6e02d6"/>
  <p:tag name="KSO_WM_CHIP_XID" val="6209cf00885c969e0bd159fb"/>
  <p:tag name="KSO_WM_UNIT_DEC_AREA_ID" val="964e0acebd364f7d9613b78a105e847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c23b6d0486c475482229b11c621fa6a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488_1*b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34;40;2"/>
  <p:tag name="KSO_WM_UNIT_BLOCK" val="0"/>
  <p:tag name="KSO_WM_UNIT_DEC_AREA_ID" val="f1ca3b96ec374b1db7b28196ddbfdecc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fe43ccff1b18420599a82bedc5b79540"/>
  <p:tag name="KSO_WM_TEMPLATE_ASSEMBLE_XID" val="620c9e13d5eb2dbc5c6f58bc"/>
  <p:tag name="KSO_WM_TEMPLATE_ASSEMBLE_GROUPID" val="6209cf00d5eb2dbc5c6e02d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7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u"/>
  <p:tag name="KSO_WM_UNIT_TYPE" val="i"/>
  <p:tag name="KSO_WM_UNIT_INDEX" val="1"/>
  <p:tag name="KSO_WM_CHIP_GROUPID" val="6209cf00d5eb2dbc5c6e02d6"/>
  <p:tag name="KSO_WM_CHIP_XID" val="6209cf00885c969e0bd159d5"/>
  <p:tag name="KSO_WM_UNIT_DEC_AREA_ID" val="b0e17dedd6744d24b3cf495f7cc65ce0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c14b7cfe2442b4b444384f2c91802a"/>
</p:tagLst>
</file>

<file path=ppt/tags/tag7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PRESET_TEXT" val="演讲完毕，感谢观看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488_1*a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33e420112055471d993184a564a80abd"/>
  <p:tag name="KSO_WM_CHIP_GROUPID" val="614aa4571e630cfd8f114e14"/>
  <p:tag name="KSO_WM_CHIP_XID" val="614aa4571e630cfd8f114e15"/>
  <p:tag name="KSO_WM_CHIP_FILLAREA_FILL_RULE" val="{&quot;fill_align&quot;:&quot;lm&quot;,&quot;fill_mode&quot;:&quot;adaptive&quot;,&quot;sacle_strategy&quot;:&quot;smart&quot;}"/>
  <p:tag name="KSO_WM_ASSEMBLE_CHIP_INDEX" val="574a469467244774bfd7bcf45d7637b9"/>
  <p:tag name="KSO_WM_UNIT_TEXT_FILL_FORE_SCHEMECOLOR_INDEX_BRIGHTNESS" val="0.15"/>
  <p:tag name="KSO_WM_UNIT_TEXT_FILL_FORE_SCHEMECOLOR_INDEX" val="13"/>
  <p:tag name="KSO_WM_UNIT_TEXT_FILL_TYPE" val="1"/>
  <p:tag name="KSO_WM_TEMPLATE_ASSEMBLE_XID" val="620c9e13885c969e0bd25734"/>
  <p:tag name="KSO_WM_TEMPLATE_ASSEMBLE_GROUPID" val="6209cf00d5eb2dbc5c6e02d6"/>
</p:tagLst>
</file>

<file path=ppt/tags/tag75.xml><?xml version="1.0" encoding="utf-8"?>
<p:tagLst xmlns:p="http://schemas.openxmlformats.org/presentationml/2006/main">
  <p:tag name="KSO_WM_UNIT_PRESET_TEXT" val="CLICK HERE TO ADD A TITLE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488_1*b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dc14d7ee1a8540e1a17b879e3c8b72f1"/>
  <p:tag name="KSO_WM_UNIT_ISCONTENTSTITLE" val="0"/>
  <p:tag name="KSO_WM_UNIT_ISNUMDGMTITLE" val="0"/>
  <p:tag name="KSO_WM_CHIP_GROUPID" val="614aa4571e630cfd8f114e14"/>
  <p:tag name="KSO_WM_CHIP_XID" val="614aa4571e630cfd8f114e15"/>
  <p:tag name="KSO_WM_CHIP_FILLAREA_FILL_RULE" val="{&quot;fill_align&quot;:&quot;lm&quot;,&quot;fill_mode&quot;:&quot;adaptive&quot;,&quot;sacle_strategy&quot;:&quot;smart&quot;}"/>
  <p:tag name="KSO_WM_ASSEMBLE_CHIP_INDEX" val="574a469467244774bfd7bcf45d7637b9"/>
  <p:tag name="KSO_WM_UNIT_TEXT_FILL_FORE_SCHEMECOLOR_INDEX_BRIGHTNESS" val="0.15"/>
  <p:tag name="KSO_WM_UNIT_TEXT_FILL_FORE_SCHEMECOLOR_INDEX" val="13"/>
  <p:tag name="KSO_WM_UNIT_TEXT_FILL_TYPE" val="1"/>
  <p:tag name="KSO_WM_TEMPLATE_ASSEMBLE_XID" val="620c9e13885c969e0bd25734"/>
  <p:tag name="KSO_WM_TEMPLATE_ASSEMBLE_GROUPID" val="6209cf00d5eb2dbc5c6e02d6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  <p:tag name="KSO_WM_SLIDE_BACKGROUND_TYPE" val="general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a3e8e3512f2d49a49ccfdc4e68d56a45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1a8992be8664d7b9977ac2b02eb4c8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工作总结汇报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488_1*a*1"/>
  <p:tag name="KSO_WM_TEMPLATE_CATEGORY" val="custom"/>
  <p:tag name="KSO_WM_TEMPLATE_INDEX" val="20221488"/>
  <p:tag name="KSO_WM_UNIT_LAYERLEVEL" val="1"/>
  <p:tag name="KSO_WM_TAG_VERSION" val="1.0"/>
  <p:tag name="KSO_WM_BEAUTIFY_FLAG" val="#wm#"/>
  <p:tag name="KSO_WM_UNIT_DEFAULT_FONT" val="180;208;2"/>
  <p:tag name="KSO_WM_UNIT_BLOCK" val="0"/>
  <p:tag name="KSO_WM_UNIT_DEC_AREA_ID" val="52a3e54efea04acbbce91503afabb788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fe43ccff1b18420599a82bedc5b79540"/>
  <p:tag name="KSO_WM_TEMPLATE_ASSEMBLE_XID" val="620c9e13d5eb2dbc5c6f58bc"/>
  <p:tag name="KSO_WM_TEMPLATE_ASSEMBLE_GROUPID" val="6209cf00d5eb2dbc5c6e02d6"/>
</p:tagLst>
</file>

<file path=ppt/tags/tag80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81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70c8fbc7e93d4832b01ed2375032e5a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c1026c2b0464517bc22154379113ad8"/>
  <p:tag name="KSO_WM_SLIDE_BACKGROUND_TYPE" val="frame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1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671"/>
  <p:tag name="KSO_WM_CHIP_GROUPID" val="61835ab9a6a891b1f9db066d"/>
  <p:tag name="KSO_WM_CHIP_XID" val="618b78d218adb49c6c1f28e4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4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87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88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e4bc252e52b14f16bb3c27bebb0f37c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365b694277a44d1b274d9752e9396b9"/>
  <p:tag name="KSO_WM_SLIDE_BACKGROUND_TYPE" val="leftRight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aa68e5d2dc2940e4b0582a1d1d58a3e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86d60f81eaa461d8c8679ac1c16faaa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d367dff6e09e4d21a670d1c84543b0e9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d8b798023e9481f97e9e50791cb5727"/>
  <p:tag name="KSO_WM_SLIDE_BACKGROUND_TYPE" val="leftRight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1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671"/>
  <p:tag name="KSO_WM_CHIP_GROUPID" val="61835ab9a6a891b1f9db066d"/>
  <p:tag name="KSO_WM_CHIP_XID" val="618b78d218adb49c6c1f28e5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94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95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96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1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r"/>
  <p:tag name="KSO_WM_UNIT_TYPE" val="i"/>
  <p:tag name="KSO_WM_UNIT_INDEX" val="1"/>
  <p:tag name="KSO_WM_CHIP_GROUPID" val="6209cf00d5eb2dbc5c6e02d6"/>
  <p:tag name="KSO_WM_CHIP_XID" val="6209cf00885c969e0bd15a89"/>
  <p:tag name="KSO_WM_UNIT_DEC_AREA_ID" val="2a11bd4f18354a1b89e401c11d0d813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a7750c0736e4888b7f045229444196c"/>
  <p:tag name="KSO_WM_SLIDE_BACKGROUND_TYPE" val="topBottom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1488_2*i*1"/>
  <p:tag name="KSO_WM_TEMPLATE_CATEGORY" val="chip"/>
  <p:tag name="KSO_WM_TEMPLATE_INDEX" val="2022148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09cf00d5eb2dbc5c6e02d6"/>
  <p:tag name="KSO_WM_CHIP_XID" val="6209cf00885c969e0bd15a8c"/>
  <p:tag name="KSO_WM_UNIT_DEC_AREA_ID" val="18b967da9c524b8384d02d1487e4d9e0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1b0117655c144e88f7ec905606a9719"/>
  <p:tag name="KSO_WM_SLIDE_BACKGROUND_TYPE" val="topBottom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60A7F7"/>
      </a:accent1>
      <a:accent2>
        <a:srgbClr val="8F99F3"/>
      </a:accent2>
      <a:accent3>
        <a:srgbClr val="B889E3"/>
      </a:accent3>
      <a:accent4>
        <a:srgbClr val="D877C9"/>
      </a:accent4>
      <a:accent5>
        <a:srgbClr val="EE68A7"/>
      </a:accent5>
      <a:accent6>
        <a:srgbClr val="F65F8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2044</Words>
  <Application>WPS 演示</Application>
  <PresentationFormat>自定义</PresentationFormat>
  <Paragraphs>116</Paragraphs>
  <Slides>16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微软雅黑 Light</vt:lpstr>
      <vt:lpstr>微软雅黑</vt:lpstr>
      <vt:lpstr>汉仪正圆 55简</vt:lpstr>
      <vt:lpstr>汉仪文黑-85简</vt:lpstr>
      <vt:lpstr>黑体</vt:lpstr>
      <vt:lpstr>Arial Unicode MS</vt:lpstr>
      <vt:lpstr>仿宋</vt:lpstr>
      <vt:lpstr>汉仪超粗宋简</vt:lpstr>
      <vt:lpstr>Calibri</vt:lpstr>
      <vt:lpstr>Office 主题</vt:lpstr>
      <vt:lpstr>1_Office 主题</vt:lpstr>
      <vt:lpstr>1_Office 主题​​</vt:lpstr>
      <vt:lpstr>Package</vt:lpstr>
      <vt:lpstr>Package</vt:lpstr>
      <vt:lpstr>2023-2024学年第二学期期末考试考务培训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娜娜童鞋</cp:lastModifiedBy>
  <cp:revision>296</cp:revision>
  <dcterms:created xsi:type="dcterms:W3CDTF">2017-08-03T09:01:00Z</dcterms:created>
  <dcterms:modified xsi:type="dcterms:W3CDTF">2024-07-03T03:08:37Z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ED9FC08E84BE49A29369313B70550DA2_12</vt:lpwstr>
  </property>
</Properties>
</file>